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9" r:id="rId11"/>
    <p:sldId id="274" r:id="rId12"/>
    <p:sldId id="266" r:id="rId13"/>
    <p:sldId id="276" r:id="rId14"/>
    <p:sldId id="279" r:id="rId15"/>
    <p:sldId id="275" r:id="rId16"/>
    <p:sldId id="293" r:id="rId17"/>
    <p:sldId id="296" r:id="rId18"/>
    <p:sldId id="295" r:id="rId19"/>
    <p:sldId id="281" r:id="rId20"/>
    <p:sldId id="280" r:id="rId21"/>
    <p:sldId id="282" r:id="rId22"/>
    <p:sldId id="283" r:id="rId23"/>
    <p:sldId id="285" r:id="rId24"/>
    <p:sldId id="291" r:id="rId25"/>
    <p:sldId id="292" r:id="rId26"/>
    <p:sldId id="288" r:id="rId27"/>
    <p:sldId id="289" r:id="rId28"/>
  </p:sldIdLst>
  <p:sldSz cx="12192000" cy="6858000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8CBA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>
        <p:scale>
          <a:sx n="66" d="100"/>
          <a:sy n="66" d="100"/>
        </p:scale>
        <p:origin x="-1099" y="-5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51B43-40FC-4DB5-BCB5-5B86083C99D7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A3296-8989-4927-B373-25082D44EA2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3233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5B79-8007-42EE-B2E6-63C24A00E8F7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31F2-88F2-4E95-ACEA-03EB0860C839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2871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79E8-A079-4B10-BFF3-56FD551D2129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A74BE-FC73-43CE-801A-6242B919C68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1600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DD9B-1B25-4A04-9AE0-413D73D159C3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769E9-B9A0-4C25-84DC-70C355B56B2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734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3101-68CB-4CE4-848C-1D79649E0856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57BC-E3ED-4856-ADE2-46820BF2B3E3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383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05C6-F465-405A-91F3-CA1D216F04B9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2C818-EF34-484E-82B0-B3CE04C11D9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9128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7569-EFBE-4775-BDD8-A41AD320A545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DCB5D-464F-45AD-9FA0-DE34D04D4F6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7702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EAC6-6BA4-4A4E-BC1A-AA294749BCE8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E1700-21F6-42A3-BF0F-D613869DFDD3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5965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200C9-E75D-43F7-A331-C613D123E8BE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D8518-A67B-45FF-B999-9EBB4888600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858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656F-F67F-4102-9093-7BB47021AC82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4FA40-37F1-4B79-82F4-B78CA3967D6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82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489C-3D7B-4FD8-BCBD-B0725A53110A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54D21-C033-4804-8471-FE4D79EDD76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4334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AED3D1-7AF7-4062-8155-355D1DEB9820}" type="datetimeFigureOut">
              <a:rPr lang="th-TH"/>
              <a:pPr>
                <a:defRPr/>
              </a:pPr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538A7611-6513-4585-BEBC-EFC20882EC3C}" type="slidenum">
              <a:rPr lang="th-TH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</a:t>
            </a:r>
            <a:endParaRPr lang="th-TH" altLang="en-US" sz="4800" b="1" smtClean="0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1875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Quality Nursing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852025" y="2211388"/>
            <a:ext cx="2127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ผลลัพธ์ของบริการพยาบาลมีแนวโน้มอย่างไร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4938" y="1004888"/>
            <a:ext cx="2024062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Nursing Administration</a:t>
            </a:r>
            <a:endParaRPr lang="th-TH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Function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8413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63" y="27749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Qualified Leadership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0813" y="2668588"/>
            <a:ext cx="2025650" cy="923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Adequate &amp; Competent Nursing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050" y="47148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 on Med, IC, HP, Q&amp;S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0813" y="455136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Risk/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2863" y="1004888"/>
            <a:ext cx="218598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Scientific Evidence/Nursing Standards &amp; Ethic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825" y="2801938"/>
            <a:ext cx="2025650" cy="644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Nursing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8413" y="40005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Record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/>
          <p:cNvCxnSpPr>
            <a:stCxn id="5" idx="3"/>
            <a:endCxn id="2" idx="1"/>
          </p:cNvCxnSpPr>
          <p:nvPr/>
        </p:nvCxnSpPr>
        <p:spPr>
          <a:xfrm>
            <a:off x="9644063" y="3138488"/>
            <a:ext cx="277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  <a:endCxn id="5" idx="2"/>
          </p:cNvCxnSpPr>
          <p:nvPr/>
        </p:nvCxnSpPr>
        <p:spPr>
          <a:xfrm flipV="1">
            <a:off x="8631238" y="34925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03825" y="39909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Center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1" name="Elbow Connector 30"/>
          <p:cNvCxnSpPr>
            <a:stCxn id="12" idx="3"/>
            <a:endCxn id="5" idx="1"/>
          </p:cNvCxnSpPr>
          <p:nvPr/>
        </p:nvCxnSpPr>
        <p:spPr>
          <a:xfrm>
            <a:off x="7229475" y="3124200"/>
            <a:ext cx="388938" cy="14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4" idx="3"/>
            <a:endCxn id="5" idx="1"/>
          </p:cNvCxnSpPr>
          <p:nvPr/>
        </p:nvCxnSpPr>
        <p:spPr>
          <a:xfrm flipV="1">
            <a:off x="7229475" y="3138488"/>
            <a:ext cx="388938" cy="105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2"/>
            <a:endCxn id="24" idx="0"/>
          </p:cNvCxnSpPr>
          <p:nvPr/>
        </p:nvCxnSpPr>
        <p:spPr>
          <a:xfrm>
            <a:off x="6216650" y="3446463"/>
            <a:ext cx="0" cy="5445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1" idx="3"/>
            <a:endCxn id="5" idx="1"/>
          </p:cNvCxnSpPr>
          <p:nvPr/>
        </p:nvCxnSpPr>
        <p:spPr>
          <a:xfrm>
            <a:off x="7308850" y="1512888"/>
            <a:ext cx="309563" cy="1625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3"/>
            <a:endCxn id="7" idx="1"/>
          </p:cNvCxnSpPr>
          <p:nvPr/>
        </p:nvCxnSpPr>
        <p:spPr>
          <a:xfrm>
            <a:off x="2284413" y="3128963"/>
            <a:ext cx="406400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6" idx="3"/>
            <a:endCxn id="4" idx="1"/>
          </p:cNvCxnSpPr>
          <p:nvPr/>
        </p:nvCxnSpPr>
        <p:spPr>
          <a:xfrm flipV="1">
            <a:off x="2284413" y="1512888"/>
            <a:ext cx="390525" cy="1616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6" idx="3"/>
            <a:endCxn id="10" idx="1"/>
          </p:cNvCxnSpPr>
          <p:nvPr/>
        </p:nvCxnSpPr>
        <p:spPr>
          <a:xfrm>
            <a:off x="2284413" y="3128963"/>
            <a:ext cx="406400" cy="1930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2" idx="2"/>
            <a:endCxn id="10" idx="2"/>
          </p:cNvCxnSpPr>
          <p:nvPr/>
        </p:nvCxnSpPr>
        <p:spPr>
          <a:xfrm rot="5400000">
            <a:off x="6281737" y="914401"/>
            <a:ext cx="2074863" cy="7231062"/>
          </a:xfrm>
          <a:prstGeom prst="bentConnector3">
            <a:avLst>
              <a:gd name="adj1" fmla="val 111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6" idx="2"/>
            <a:endCxn id="8" idx="0"/>
          </p:cNvCxnSpPr>
          <p:nvPr/>
        </p:nvCxnSpPr>
        <p:spPr>
          <a:xfrm>
            <a:off x="1271588" y="3482975"/>
            <a:ext cx="14287" cy="1231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Elbow Connector 1026"/>
          <p:cNvCxnSpPr>
            <a:stCxn id="8" idx="2"/>
            <a:endCxn id="10" idx="2"/>
          </p:cNvCxnSpPr>
          <p:nvPr/>
        </p:nvCxnSpPr>
        <p:spPr>
          <a:xfrm rot="16200000" flipH="1">
            <a:off x="2422525" y="4286250"/>
            <a:ext cx="144463" cy="2417763"/>
          </a:xfrm>
          <a:prstGeom prst="bentConnector3">
            <a:avLst>
              <a:gd name="adj1" fmla="val 25833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>
            <a:stCxn id="7" idx="3"/>
            <a:endCxn id="12" idx="1"/>
          </p:cNvCxnSpPr>
          <p:nvPr/>
        </p:nvCxnSpPr>
        <p:spPr>
          <a:xfrm flipV="1">
            <a:off x="4716463" y="3124200"/>
            <a:ext cx="487362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4" idx="3"/>
            <a:endCxn id="11" idx="1"/>
          </p:cNvCxnSpPr>
          <p:nvPr/>
        </p:nvCxnSpPr>
        <p:spPr>
          <a:xfrm flipV="1">
            <a:off x="4699000" y="1512888"/>
            <a:ext cx="423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/>
          <p:cNvCxnSpPr>
            <a:stCxn id="4" idx="3"/>
            <a:endCxn id="12" idx="1"/>
          </p:cNvCxnSpPr>
          <p:nvPr/>
        </p:nvCxnSpPr>
        <p:spPr>
          <a:xfrm>
            <a:off x="4699000" y="1512888"/>
            <a:ext cx="504825" cy="16113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lbow Connector 1046"/>
          <p:cNvCxnSpPr>
            <a:stCxn id="10" idx="3"/>
            <a:endCxn id="12" idx="1"/>
          </p:cNvCxnSpPr>
          <p:nvPr/>
        </p:nvCxnSpPr>
        <p:spPr>
          <a:xfrm flipV="1">
            <a:off x="4716463" y="3124200"/>
            <a:ext cx="487362" cy="1935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4" name="TextBox 87"/>
          <p:cNvSpPr txBox="1">
            <a:spLocks noChangeArrowheads="1"/>
          </p:cNvSpPr>
          <p:nvPr/>
        </p:nvSpPr>
        <p:spPr bwMode="auto">
          <a:xfrm>
            <a:off x="6059488" y="58769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มีการนำข้อมูลผลลัพธ์ของบริการพยาบาลไปใช้ประโยชน์อย่างไร</a:t>
            </a:r>
          </a:p>
        </p:txBody>
      </p:sp>
      <p:sp>
        <p:nvSpPr>
          <p:cNvPr id="11295" name="TextBox 88"/>
          <p:cNvSpPr txBox="1">
            <a:spLocks noChangeArrowheads="1"/>
          </p:cNvSpPr>
          <p:nvPr/>
        </p:nvSpPr>
        <p:spPr bwMode="auto">
          <a:xfrm>
            <a:off x="7423150" y="4752975"/>
            <a:ext cx="23542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บันทึกทางการพยาบาลมคุณภาพ ประสิทธิภาพ และถูกนำไปใช้ประโยชน์อย่างไร</a:t>
            </a:r>
          </a:p>
        </p:txBody>
      </p:sp>
      <p:sp>
        <p:nvSpPr>
          <p:cNvPr id="11296" name="TextBox 89"/>
          <p:cNvSpPr txBox="1">
            <a:spLocks noChangeArrowheads="1"/>
          </p:cNvSpPr>
          <p:nvPr/>
        </p:nvSpPr>
        <p:spPr bwMode="auto">
          <a:xfrm>
            <a:off x="5121275" y="423863"/>
            <a:ext cx="2270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มีการใช้ข้อมูลวิชาการเพื่อปรับบริการให้ทันสมัยอย่างไร</a:t>
            </a:r>
          </a:p>
        </p:txBody>
      </p:sp>
      <p:sp>
        <p:nvSpPr>
          <p:cNvPr id="11297" name="TextBox 90"/>
          <p:cNvSpPr txBox="1">
            <a:spLocks noChangeArrowheads="1"/>
          </p:cNvSpPr>
          <p:nvPr/>
        </p:nvSpPr>
        <p:spPr bwMode="auto">
          <a:xfrm>
            <a:off x="2592388" y="3609975"/>
            <a:ext cx="227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อัตรากำลังและความสามารถของพยาบาลเป็นอย่างไร</a:t>
            </a:r>
          </a:p>
        </p:txBody>
      </p:sp>
      <p:sp>
        <p:nvSpPr>
          <p:cNvPr id="11298" name="TextBox 91"/>
          <p:cNvSpPr txBox="1">
            <a:spLocks noChangeArrowheads="1"/>
          </p:cNvSpPr>
          <p:nvPr/>
        </p:nvSpPr>
        <p:spPr bwMode="auto">
          <a:xfrm>
            <a:off x="5113338" y="2308225"/>
            <a:ext cx="227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มีการบ่งชี้และตอบสนองต่อปัญหาของผู้ป่วยดีเพียงใด</a:t>
            </a:r>
          </a:p>
        </p:txBody>
      </p:sp>
      <p:sp>
        <p:nvSpPr>
          <p:cNvPr id="11299" name="TextBox 92"/>
          <p:cNvSpPr txBox="1">
            <a:spLocks noChangeArrowheads="1"/>
          </p:cNvSpPr>
          <p:nvPr/>
        </p:nvSpPr>
        <p:spPr bwMode="auto">
          <a:xfrm>
            <a:off x="276225" y="5884863"/>
            <a:ext cx="21256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มีการประสานความร่วมมือกับโครงสร้างในระดับองค์กรอย่างไร</a:t>
            </a:r>
          </a:p>
        </p:txBody>
      </p:sp>
      <p:sp>
        <p:nvSpPr>
          <p:cNvPr id="11300" name="TextBox 93"/>
          <p:cNvSpPr txBox="1">
            <a:spLocks noChangeArrowheads="1"/>
          </p:cNvSpPr>
          <p:nvPr/>
        </p:nvSpPr>
        <p:spPr bwMode="auto">
          <a:xfrm>
            <a:off x="379413" y="2203450"/>
            <a:ext cx="179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ผู้นำทางการพยาบาลเก่งด้านไหน</a:t>
            </a:r>
          </a:p>
        </p:txBody>
      </p:sp>
      <p:sp>
        <p:nvSpPr>
          <p:cNvPr id="11301" name="TextBox 95"/>
          <p:cNvSpPr txBox="1">
            <a:spLocks noChangeArrowheads="1"/>
          </p:cNvSpPr>
          <p:nvPr/>
        </p:nvSpPr>
        <p:spPr bwMode="auto">
          <a:xfrm>
            <a:off x="2514600" y="2714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มีจุดเน้นและการพัฒนาในเรื่องการนิเทศและกำกับดูแลทางการพยาบาลอย่างไร</a:t>
            </a:r>
          </a:p>
        </p:txBody>
      </p:sp>
      <p:sp>
        <p:nvSpPr>
          <p:cNvPr id="11302" name="TextBox 96"/>
          <p:cNvSpPr txBox="1">
            <a:spLocks noChangeArrowheads="1"/>
          </p:cNvSpPr>
          <p:nvPr/>
        </p:nvSpPr>
        <p:spPr bwMode="auto">
          <a:xfrm>
            <a:off x="2632075" y="591502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ประสิทธิผลของการบริหารความเสี่ยงและคุณภาพเป็นอย่าไงร</a:t>
            </a:r>
          </a:p>
        </p:txBody>
      </p:sp>
      <p:sp>
        <p:nvSpPr>
          <p:cNvPr id="11303" name="TextBox 97"/>
          <p:cNvSpPr txBox="1">
            <a:spLocks noChangeArrowheads="1"/>
          </p:cNvSpPr>
          <p:nvPr/>
        </p:nvSpPr>
        <p:spPr bwMode="auto">
          <a:xfrm>
            <a:off x="8578850" y="174625"/>
            <a:ext cx="3163888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II-2.1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การกำกับดูแลวิชาชีพ </a:t>
            </a:r>
          </a:p>
          <a:p>
            <a:pPr algn="ctr"/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ด้านการพยาบาล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53338" y="17526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631238" y="2325688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6" name="TextBox 8"/>
          <p:cNvSpPr txBox="1">
            <a:spLocks noChangeArrowheads="1"/>
          </p:cNvSpPr>
          <p:nvPr/>
        </p:nvSpPr>
        <p:spPr bwMode="auto">
          <a:xfrm>
            <a:off x="7620000" y="1138238"/>
            <a:ext cx="3721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สามารถทำงานและสื่อสารร่วมกันในทีม</a:t>
            </a:r>
          </a:p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และระหว่างทีมดูแลผู้ป่วยอย่างองค์รวมได้อย่างไร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1875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Quality Medical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871075" y="2019300"/>
            <a:ext cx="212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ผลลัพธ์ของบริการทางการแพทย์มีแนวโน้มอย่างไร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4938" y="1149350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Credential, Privilege, CME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8413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63" y="2774950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MSO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0813" y="2624138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Communication  Problem 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Agreement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050" y="47148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 on Med, IC, HP, Q&amp;S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0813" y="455136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Monitoring &amp;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2863" y="1004888"/>
            <a:ext cx="218598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Scientific Evidence/Medical Standards &amp; Ethic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825" y="2625725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8413" y="40005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Record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/>
          <p:cNvCxnSpPr>
            <a:stCxn id="5" idx="3"/>
            <a:endCxn id="2" idx="1"/>
          </p:cNvCxnSpPr>
          <p:nvPr/>
        </p:nvCxnSpPr>
        <p:spPr>
          <a:xfrm>
            <a:off x="9644063" y="3138488"/>
            <a:ext cx="277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  <a:endCxn id="5" idx="2"/>
          </p:cNvCxnSpPr>
          <p:nvPr/>
        </p:nvCxnSpPr>
        <p:spPr>
          <a:xfrm flipV="1">
            <a:off x="8631238" y="34925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03825" y="39909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Center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1" name="Elbow Connector 30"/>
          <p:cNvCxnSpPr>
            <a:stCxn id="12" idx="3"/>
            <a:endCxn id="5" idx="1"/>
          </p:cNvCxnSpPr>
          <p:nvPr/>
        </p:nvCxnSpPr>
        <p:spPr>
          <a:xfrm>
            <a:off x="7229475" y="3133725"/>
            <a:ext cx="388938" cy="47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4" idx="3"/>
            <a:endCxn id="5" idx="1"/>
          </p:cNvCxnSpPr>
          <p:nvPr/>
        </p:nvCxnSpPr>
        <p:spPr>
          <a:xfrm flipV="1">
            <a:off x="7229475" y="3138488"/>
            <a:ext cx="388938" cy="105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2"/>
            <a:endCxn id="24" idx="0"/>
          </p:cNvCxnSpPr>
          <p:nvPr/>
        </p:nvCxnSpPr>
        <p:spPr>
          <a:xfrm>
            <a:off x="6216650" y="3641725"/>
            <a:ext cx="0" cy="3492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1" idx="3"/>
            <a:endCxn id="5" idx="1"/>
          </p:cNvCxnSpPr>
          <p:nvPr/>
        </p:nvCxnSpPr>
        <p:spPr>
          <a:xfrm>
            <a:off x="7308850" y="1512888"/>
            <a:ext cx="309563" cy="1625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3"/>
            <a:endCxn id="7" idx="1"/>
          </p:cNvCxnSpPr>
          <p:nvPr/>
        </p:nvCxnSpPr>
        <p:spPr>
          <a:xfrm>
            <a:off x="2284413" y="2974975"/>
            <a:ext cx="406400" cy="157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6" idx="3"/>
            <a:endCxn id="4" idx="1"/>
          </p:cNvCxnSpPr>
          <p:nvPr/>
        </p:nvCxnSpPr>
        <p:spPr>
          <a:xfrm flipV="1">
            <a:off x="2284413" y="1503363"/>
            <a:ext cx="390525" cy="14716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6" idx="3"/>
            <a:endCxn id="10" idx="1"/>
          </p:cNvCxnSpPr>
          <p:nvPr/>
        </p:nvCxnSpPr>
        <p:spPr>
          <a:xfrm>
            <a:off x="2284413" y="2974975"/>
            <a:ext cx="406400" cy="20843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2" idx="2"/>
            <a:endCxn id="10" idx="2"/>
          </p:cNvCxnSpPr>
          <p:nvPr/>
        </p:nvCxnSpPr>
        <p:spPr>
          <a:xfrm rot="5400000">
            <a:off x="6281737" y="914401"/>
            <a:ext cx="2074863" cy="7231062"/>
          </a:xfrm>
          <a:prstGeom prst="bentConnector3">
            <a:avLst>
              <a:gd name="adj1" fmla="val 111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6" idx="2"/>
            <a:endCxn id="8" idx="0"/>
          </p:cNvCxnSpPr>
          <p:nvPr/>
        </p:nvCxnSpPr>
        <p:spPr>
          <a:xfrm>
            <a:off x="1271588" y="3175000"/>
            <a:ext cx="14287" cy="15398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Elbow Connector 1026"/>
          <p:cNvCxnSpPr>
            <a:stCxn id="8" idx="2"/>
            <a:endCxn id="10" idx="2"/>
          </p:cNvCxnSpPr>
          <p:nvPr/>
        </p:nvCxnSpPr>
        <p:spPr>
          <a:xfrm rot="16200000" flipH="1">
            <a:off x="2422525" y="4286250"/>
            <a:ext cx="144463" cy="2417763"/>
          </a:xfrm>
          <a:prstGeom prst="bentConnector3">
            <a:avLst>
              <a:gd name="adj1" fmla="val 25833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>
            <a:stCxn id="7" idx="3"/>
            <a:endCxn id="12" idx="1"/>
          </p:cNvCxnSpPr>
          <p:nvPr/>
        </p:nvCxnSpPr>
        <p:spPr>
          <a:xfrm>
            <a:off x="4716463" y="3132138"/>
            <a:ext cx="487362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4" idx="3"/>
            <a:endCxn id="11" idx="1"/>
          </p:cNvCxnSpPr>
          <p:nvPr/>
        </p:nvCxnSpPr>
        <p:spPr>
          <a:xfrm>
            <a:off x="4699000" y="1503363"/>
            <a:ext cx="423863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/>
          <p:cNvCxnSpPr>
            <a:stCxn id="4" idx="3"/>
            <a:endCxn id="12" idx="1"/>
          </p:cNvCxnSpPr>
          <p:nvPr/>
        </p:nvCxnSpPr>
        <p:spPr>
          <a:xfrm>
            <a:off x="4699000" y="1503363"/>
            <a:ext cx="504825" cy="16303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lbow Connector 1046"/>
          <p:cNvCxnSpPr>
            <a:stCxn id="10" idx="3"/>
            <a:endCxn id="12" idx="1"/>
          </p:cNvCxnSpPr>
          <p:nvPr/>
        </p:nvCxnSpPr>
        <p:spPr>
          <a:xfrm flipV="1">
            <a:off x="4716463" y="3133725"/>
            <a:ext cx="487362" cy="1925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8" name="TextBox 87"/>
          <p:cNvSpPr txBox="1">
            <a:spLocks noChangeArrowheads="1"/>
          </p:cNvSpPr>
          <p:nvPr/>
        </p:nvSpPr>
        <p:spPr bwMode="auto">
          <a:xfrm>
            <a:off x="6059488" y="58769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มีการนำข้อมูลผลลัพธ์ของบริการทางการแพทย์ ไปใช้ประโยชน์อย่างไร</a:t>
            </a:r>
          </a:p>
        </p:txBody>
      </p:sp>
      <p:sp>
        <p:nvSpPr>
          <p:cNvPr id="12319" name="TextBox 88"/>
          <p:cNvSpPr txBox="1">
            <a:spLocks noChangeArrowheads="1"/>
          </p:cNvSpPr>
          <p:nvPr/>
        </p:nvSpPr>
        <p:spPr bwMode="auto">
          <a:xfrm>
            <a:off x="7567613" y="4795838"/>
            <a:ext cx="23542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บันทึกทางการแพทย์มีคุณภาพ ประสิทธิภาพ และถูกนำไปใช้ประโยชน์อย่างไร</a:t>
            </a:r>
          </a:p>
        </p:txBody>
      </p:sp>
      <p:sp>
        <p:nvSpPr>
          <p:cNvPr id="12320" name="TextBox 89"/>
          <p:cNvSpPr txBox="1">
            <a:spLocks noChangeArrowheads="1"/>
          </p:cNvSpPr>
          <p:nvPr/>
        </p:nvSpPr>
        <p:spPr bwMode="auto">
          <a:xfrm>
            <a:off x="5121275" y="423863"/>
            <a:ext cx="2270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มีการใช้ข้อมูลวิชาการเพื่อปรับบริการให้ทันสมัยอย่างไร</a:t>
            </a:r>
          </a:p>
        </p:txBody>
      </p:sp>
      <p:sp>
        <p:nvSpPr>
          <p:cNvPr id="12321" name="TextBox 91"/>
          <p:cNvSpPr txBox="1">
            <a:spLocks noChangeArrowheads="1"/>
          </p:cNvSpPr>
          <p:nvPr/>
        </p:nvSpPr>
        <p:spPr bwMode="auto">
          <a:xfrm>
            <a:off x="5113338" y="1873250"/>
            <a:ext cx="2270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มีการบริหารจัดการและพัฒนากระบวนการดูแลผู้ป่วยให้มีประสิทธิภาพอย่างไร</a:t>
            </a:r>
          </a:p>
        </p:txBody>
      </p:sp>
      <p:sp>
        <p:nvSpPr>
          <p:cNvPr id="12322" name="TextBox 92"/>
          <p:cNvSpPr txBox="1">
            <a:spLocks noChangeArrowheads="1"/>
          </p:cNvSpPr>
          <p:nvPr/>
        </p:nvSpPr>
        <p:spPr bwMode="auto">
          <a:xfrm>
            <a:off x="276225" y="5884863"/>
            <a:ext cx="21256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มีการประสานความร่วมมือกับโครงสร้างในระดับองค์กรอย่างไร</a:t>
            </a:r>
          </a:p>
        </p:txBody>
      </p:sp>
      <p:sp>
        <p:nvSpPr>
          <p:cNvPr id="12323" name="TextBox 93"/>
          <p:cNvSpPr txBox="1">
            <a:spLocks noChangeArrowheads="1"/>
          </p:cNvSpPr>
          <p:nvPr/>
        </p:nvSpPr>
        <p:spPr bwMode="auto">
          <a:xfrm>
            <a:off x="360363" y="509588"/>
            <a:ext cx="179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MSO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มีส่วนช่วยผู้บริหารอย่างไรบ้าง</a:t>
            </a:r>
          </a:p>
        </p:txBody>
      </p:sp>
      <p:sp>
        <p:nvSpPr>
          <p:cNvPr id="12324" name="TextBox 95"/>
          <p:cNvSpPr txBox="1">
            <a:spLocks noChangeArrowheads="1"/>
          </p:cNvSpPr>
          <p:nvPr/>
        </p:nvSpPr>
        <p:spPr bwMode="auto">
          <a:xfrm>
            <a:off x="2514600" y="44767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มีจุดเน้นและการพัฒนาในเรื่อง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credential, privileges, CME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2325" name="TextBox 96"/>
          <p:cNvSpPr txBox="1">
            <a:spLocks noChangeArrowheads="1"/>
          </p:cNvSpPr>
          <p:nvPr/>
        </p:nvSpPr>
        <p:spPr bwMode="auto">
          <a:xfrm>
            <a:off x="2632075" y="591502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ประสิทธิผลของการบริหารความเสี่ยงและคุณภาพเป็นอย่าไร</a:t>
            </a:r>
          </a:p>
        </p:txBody>
      </p:sp>
      <p:sp>
        <p:nvSpPr>
          <p:cNvPr id="12326" name="TextBox 97"/>
          <p:cNvSpPr txBox="1">
            <a:spLocks noChangeArrowheads="1"/>
          </p:cNvSpPr>
          <p:nvPr/>
        </p:nvSpPr>
        <p:spPr bwMode="auto">
          <a:xfrm>
            <a:off x="8958263" y="96838"/>
            <a:ext cx="3233737" cy="955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II-2.2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การกำกับดูแลวิชาชีพ </a:t>
            </a:r>
          </a:p>
          <a:p>
            <a:pPr algn="ctr"/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ด้านการแพทย์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763" y="1130300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Advisory to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Straight Arrow Connector 12"/>
          <p:cNvCxnSpPr>
            <a:stCxn id="6" idx="0"/>
            <a:endCxn id="41" idx="2"/>
          </p:cNvCxnSpPr>
          <p:nvPr/>
        </p:nvCxnSpPr>
        <p:spPr>
          <a:xfrm flipH="1" flipV="1">
            <a:off x="1271588" y="1836738"/>
            <a:ext cx="0" cy="9382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9" name="TextBox 42"/>
          <p:cNvSpPr txBox="1">
            <a:spLocks noChangeArrowheads="1"/>
          </p:cNvSpPr>
          <p:nvPr/>
        </p:nvSpPr>
        <p:spPr bwMode="auto">
          <a:xfrm>
            <a:off x="2667000" y="1770063"/>
            <a:ext cx="2270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มีกลไกในการพัฒนาและสื่อสาร ข้อตกลง แนวทางปฏิบัติ และการแก้ปัญหาภายในองค์กรอย่างไร </a:t>
            </a:r>
          </a:p>
        </p:txBody>
      </p:sp>
      <p:sp>
        <p:nvSpPr>
          <p:cNvPr id="12330" name="TextBox 43"/>
          <p:cNvSpPr txBox="1">
            <a:spLocks noChangeArrowheads="1"/>
          </p:cNvSpPr>
          <p:nvPr/>
        </p:nvSpPr>
        <p:spPr bwMode="auto">
          <a:xfrm>
            <a:off x="2667000" y="37004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มีระบบกำกับดูแลมาตรฐาน คุณภาพและจริยธรรมของวิชาชีพอย่างไร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81913" y="1598613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8615363" y="22733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3" name="TextBox 48"/>
          <p:cNvSpPr txBox="1">
            <a:spLocks noChangeArrowheads="1"/>
          </p:cNvSpPr>
          <p:nvPr/>
        </p:nvSpPr>
        <p:spPr bwMode="auto">
          <a:xfrm>
            <a:off x="7637463" y="787400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มีการแลกเปลี่ยนเรียนรู้และทบทวนคุณภาพการดูแลผู้ป่วยร่วมกันอย่างไร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8002588" y="111125"/>
            <a:ext cx="3922712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สิ่งแวดล้อมในการดูแลผู้ป่วย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0713" y="5737225"/>
            <a:ext cx="215423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Water Treatment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238375" y="423863"/>
            <a:ext cx="2705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แต่ละระบบมีประสิทธิภาพเพียงใด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63125" y="3157538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healthy Environment with Effective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0475" y="4427538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 Health Promotion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775" y="587375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Environmental Protection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7775" y="1825625"/>
            <a:ext cx="24558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00" y="335915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Reliable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Utility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7775" y="747713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&amp;Effective Work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5950" y="6353175"/>
            <a:ext cx="21590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Garbage Disposal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388" y="6353175"/>
            <a:ext cx="20970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Volume of Waste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" y="4013200"/>
            <a:ext cx="28241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Supportive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13" y="4584700"/>
            <a:ext cx="28241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Learning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" y="5154613"/>
            <a:ext cx="21923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Healthy Food, Non-harmful Material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9050" y="255270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Reliable 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6338" y="3517900"/>
            <a:ext cx="14573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Available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84650" y="3367088"/>
            <a:ext cx="1831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Utility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7213" y="2713038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Available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7150" y="2713038"/>
            <a:ext cx="27924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213" y="1828800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Hazardous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35238" y="2190750"/>
            <a:ext cx="291623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Emergency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6850" y="1500188"/>
            <a:ext cx="14573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Fire Safety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213" y="923925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Structure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1150" y="920750"/>
            <a:ext cx="26416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Facility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8" name="Elbow Connector 27"/>
          <p:cNvCxnSpPr>
            <a:stCxn id="10" idx="3"/>
            <a:endCxn id="5" idx="1"/>
          </p:cNvCxnSpPr>
          <p:nvPr/>
        </p:nvCxnSpPr>
        <p:spPr>
          <a:xfrm>
            <a:off x="8783638" y="1101725"/>
            <a:ext cx="979487" cy="2717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8" idx="3"/>
            <a:endCxn id="5" idx="1"/>
          </p:cNvCxnSpPr>
          <p:nvPr/>
        </p:nvCxnSpPr>
        <p:spPr>
          <a:xfrm>
            <a:off x="8783638" y="2025650"/>
            <a:ext cx="979487" cy="1793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6" idx="3"/>
            <a:endCxn id="5" idx="1"/>
          </p:cNvCxnSpPr>
          <p:nvPr/>
        </p:nvCxnSpPr>
        <p:spPr>
          <a:xfrm>
            <a:off x="8824913" y="2906713"/>
            <a:ext cx="938212" cy="912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3"/>
            <a:endCxn id="5" idx="1"/>
          </p:cNvCxnSpPr>
          <p:nvPr/>
        </p:nvCxnSpPr>
        <p:spPr>
          <a:xfrm>
            <a:off x="8805863" y="3713163"/>
            <a:ext cx="957262" cy="1063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6283325" y="3819525"/>
            <a:ext cx="3506788" cy="962025"/>
          </a:xfrm>
          <a:prstGeom prst="bentConnector3">
            <a:avLst>
              <a:gd name="adj1" fmla="val 856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7" idx="3"/>
            <a:endCxn id="5" idx="1"/>
          </p:cNvCxnSpPr>
          <p:nvPr/>
        </p:nvCxnSpPr>
        <p:spPr>
          <a:xfrm flipV="1">
            <a:off x="8783638" y="3819525"/>
            <a:ext cx="979487" cy="24082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" idx="3"/>
            <a:endCxn id="7" idx="1"/>
          </p:cNvCxnSpPr>
          <p:nvPr/>
        </p:nvCxnSpPr>
        <p:spPr>
          <a:xfrm>
            <a:off x="5314950" y="5937250"/>
            <a:ext cx="1012825" cy="2905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1" idx="3"/>
            <a:endCxn id="7" idx="1"/>
          </p:cNvCxnSpPr>
          <p:nvPr/>
        </p:nvCxnSpPr>
        <p:spPr>
          <a:xfrm flipV="1">
            <a:off x="5314950" y="6227763"/>
            <a:ext cx="1012825" cy="325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  <a:endCxn id="11" idx="1"/>
          </p:cNvCxnSpPr>
          <p:nvPr/>
        </p:nvCxnSpPr>
        <p:spPr>
          <a:xfrm>
            <a:off x="2657475" y="6553200"/>
            <a:ext cx="498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3" idx="3"/>
            <a:endCxn id="6" idx="1"/>
          </p:cNvCxnSpPr>
          <p:nvPr/>
        </p:nvCxnSpPr>
        <p:spPr>
          <a:xfrm>
            <a:off x="3381375" y="4213225"/>
            <a:ext cx="419100" cy="568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4" idx="3"/>
            <a:endCxn id="6" idx="1"/>
          </p:cNvCxnSpPr>
          <p:nvPr/>
        </p:nvCxnSpPr>
        <p:spPr>
          <a:xfrm flipV="1">
            <a:off x="3381375" y="4781550"/>
            <a:ext cx="419100" cy="3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5" idx="3"/>
            <a:endCxn id="6" idx="1"/>
          </p:cNvCxnSpPr>
          <p:nvPr/>
        </p:nvCxnSpPr>
        <p:spPr>
          <a:xfrm flipV="1">
            <a:off x="2749550" y="4781550"/>
            <a:ext cx="1050925" cy="727075"/>
          </a:xfrm>
          <a:prstGeom prst="bentConnector3">
            <a:avLst>
              <a:gd name="adj1" fmla="val 794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7" idx="3"/>
            <a:endCxn id="18" idx="1"/>
          </p:cNvCxnSpPr>
          <p:nvPr/>
        </p:nvCxnSpPr>
        <p:spPr>
          <a:xfrm>
            <a:off x="3903663" y="3717925"/>
            <a:ext cx="280987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8" idx="3"/>
            <a:endCxn id="9" idx="1"/>
          </p:cNvCxnSpPr>
          <p:nvPr/>
        </p:nvCxnSpPr>
        <p:spPr>
          <a:xfrm flipV="1">
            <a:off x="6016625" y="3713163"/>
            <a:ext cx="333375" cy="7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9" idx="3"/>
            <a:endCxn id="20" idx="1"/>
          </p:cNvCxnSpPr>
          <p:nvPr/>
        </p:nvCxnSpPr>
        <p:spPr>
          <a:xfrm>
            <a:off x="2016125" y="2913063"/>
            <a:ext cx="581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0" idx="3"/>
            <a:endCxn id="16" idx="1"/>
          </p:cNvCxnSpPr>
          <p:nvPr/>
        </p:nvCxnSpPr>
        <p:spPr>
          <a:xfrm flipV="1">
            <a:off x="5389563" y="2906713"/>
            <a:ext cx="979487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2" idx="3"/>
            <a:endCxn id="8" idx="1"/>
          </p:cNvCxnSpPr>
          <p:nvPr/>
        </p:nvCxnSpPr>
        <p:spPr>
          <a:xfrm flipV="1">
            <a:off x="5451475" y="2025650"/>
            <a:ext cx="876300" cy="365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23" idx="3"/>
            <a:endCxn id="8" idx="1"/>
          </p:cNvCxnSpPr>
          <p:nvPr/>
        </p:nvCxnSpPr>
        <p:spPr>
          <a:xfrm>
            <a:off x="5464175" y="1700213"/>
            <a:ext cx="863600" cy="325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21" idx="3"/>
            <a:endCxn id="8" idx="1"/>
          </p:cNvCxnSpPr>
          <p:nvPr/>
        </p:nvCxnSpPr>
        <p:spPr>
          <a:xfrm flipV="1">
            <a:off x="2016125" y="2025650"/>
            <a:ext cx="431165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5" idx="3"/>
            <a:endCxn id="26" idx="1"/>
          </p:cNvCxnSpPr>
          <p:nvPr/>
        </p:nvCxnSpPr>
        <p:spPr>
          <a:xfrm flipV="1">
            <a:off x="2016125" y="1120775"/>
            <a:ext cx="835025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6" idx="3"/>
            <a:endCxn id="10" idx="1"/>
          </p:cNvCxnSpPr>
          <p:nvPr/>
        </p:nvCxnSpPr>
        <p:spPr>
          <a:xfrm flipV="1">
            <a:off x="5492750" y="1101725"/>
            <a:ext cx="835025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9900" y="2876550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Minimum Healthcare Associated Infection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9388475" y="2308225"/>
            <a:ext cx="2127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อัตราการติดเชื้อภายในโรงพยาบาลเป็นอย่างไร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850" y="199231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Program Design</a:t>
            </a:r>
            <a:endParaRPr lang="th-TH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Goals, Objectives, Strategies, Policy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8538" y="38925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9225" y="318452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Prevention of </a:t>
            </a:r>
            <a:r>
              <a:rPr lang="en-US" sz="2000" dirty="0">
                <a:latin typeface="+mn-lt"/>
                <a:cs typeface="+mn-cs"/>
              </a:rPr>
              <a:t>S</a:t>
            </a:r>
            <a:r>
              <a:rPr lang="en-US" sz="2000" dirty="0">
                <a:latin typeface="+mn-lt"/>
                <a:cs typeface="+mn-cs"/>
              </a:rPr>
              <a:t>pecific HAI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78950" y="53213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Surveillance &amp;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225" y="54752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Outbreak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9225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9225" y="1670050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Standard Precaution &amp; Hand Hygiene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9225" y="4029075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of Complex Patient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/>
          <p:cNvCxnSpPr>
            <a:stCxn id="10" idx="3"/>
            <a:endCxn id="2" idx="1"/>
          </p:cNvCxnSpPr>
          <p:nvPr/>
        </p:nvCxnSpPr>
        <p:spPr>
          <a:xfrm>
            <a:off x="8524875" y="1263650"/>
            <a:ext cx="835025" cy="22748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3"/>
            <a:endCxn id="2" idx="1"/>
          </p:cNvCxnSpPr>
          <p:nvPr/>
        </p:nvCxnSpPr>
        <p:spPr>
          <a:xfrm>
            <a:off x="8524875" y="2178050"/>
            <a:ext cx="835025" cy="13604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3"/>
            <a:endCxn id="2" idx="1"/>
          </p:cNvCxnSpPr>
          <p:nvPr/>
        </p:nvCxnSpPr>
        <p:spPr>
          <a:xfrm>
            <a:off x="8524875" y="3538538"/>
            <a:ext cx="83502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2" idx="3"/>
            <a:endCxn id="2" idx="1"/>
          </p:cNvCxnSpPr>
          <p:nvPr/>
        </p:nvCxnSpPr>
        <p:spPr>
          <a:xfrm flipV="1">
            <a:off x="8524875" y="3538538"/>
            <a:ext cx="835025" cy="8445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  <a:endCxn id="9" idx="3"/>
          </p:cNvCxnSpPr>
          <p:nvPr/>
        </p:nvCxnSpPr>
        <p:spPr>
          <a:xfrm flipH="1">
            <a:off x="8524875" y="5675313"/>
            <a:ext cx="8540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7850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Committee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Professional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7" name="Straight Arrow Connector 26"/>
          <p:cNvCxnSpPr>
            <a:stCxn id="2" idx="2"/>
            <a:endCxn id="8" idx="0"/>
          </p:cNvCxnSpPr>
          <p:nvPr/>
        </p:nvCxnSpPr>
        <p:spPr>
          <a:xfrm>
            <a:off x="10372725" y="4200525"/>
            <a:ext cx="19050" cy="112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38538" y="23002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Measures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38538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8538" y="32654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8538" y="48291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7850" y="4705350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Integration &amp; Coordination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5" name="Straight Arrow Connector 34"/>
          <p:cNvCxnSpPr>
            <a:stCxn id="25" idx="2"/>
            <a:endCxn id="5" idx="0"/>
          </p:cNvCxnSpPr>
          <p:nvPr/>
        </p:nvCxnSpPr>
        <p:spPr>
          <a:xfrm>
            <a:off x="1590675" y="1617663"/>
            <a:ext cx="0" cy="37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3"/>
            <a:endCxn id="30" idx="1"/>
          </p:cNvCxnSpPr>
          <p:nvPr/>
        </p:nvCxnSpPr>
        <p:spPr>
          <a:xfrm flipV="1">
            <a:off x="2603500" y="2500313"/>
            <a:ext cx="935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4" idx="0"/>
          </p:cNvCxnSpPr>
          <p:nvPr/>
        </p:nvCxnSpPr>
        <p:spPr>
          <a:xfrm flipH="1">
            <a:off x="1590675" y="4029075"/>
            <a:ext cx="0" cy="676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2"/>
            <a:endCxn id="30" idx="0"/>
          </p:cNvCxnSpPr>
          <p:nvPr/>
        </p:nvCxnSpPr>
        <p:spPr>
          <a:xfrm>
            <a:off x="4551363" y="1617663"/>
            <a:ext cx="0" cy="68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5" idx="3"/>
            <a:endCxn id="32" idx="1"/>
          </p:cNvCxnSpPr>
          <p:nvPr/>
        </p:nvCxnSpPr>
        <p:spPr>
          <a:xfrm>
            <a:off x="2603500" y="2500313"/>
            <a:ext cx="935038" cy="965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5" idx="3"/>
            <a:endCxn id="6" idx="1"/>
          </p:cNvCxnSpPr>
          <p:nvPr/>
        </p:nvCxnSpPr>
        <p:spPr>
          <a:xfrm>
            <a:off x="2603500" y="2500313"/>
            <a:ext cx="935038" cy="1746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5" idx="3"/>
            <a:endCxn id="33" idx="1"/>
          </p:cNvCxnSpPr>
          <p:nvPr/>
        </p:nvCxnSpPr>
        <p:spPr>
          <a:xfrm>
            <a:off x="2603500" y="2500313"/>
            <a:ext cx="935038" cy="2528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0" idx="3"/>
            <a:endCxn id="10" idx="1"/>
          </p:cNvCxnSpPr>
          <p:nvPr/>
        </p:nvCxnSpPr>
        <p:spPr>
          <a:xfrm flipV="1">
            <a:off x="5564188" y="1263650"/>
            <a:ext cx="935037" cy="12366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0" idx="3"/>
            <a:endCxn id="11" idx="1"/>
          </p:cNvCxnSpPr>
          <p:nvPr/>
        </p:nvCxnSpPr>
        <p:spPr>
          <a:xfrm flipV="1">
            <a:off x="5564188" y="2178050"/>
            <a:ext cx="935037" cy="322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0" idx="3"/>
            <a:endCxn id="7" idx="1"/>
          </p:cNvCxnSpPr>
          <p:nvPr/>
        </p:nvCxnSpPr>
        <p:spPr>
          <a:xfrm>
            <a:off x="5564188" y="2500313"/>
            <a:ext cx="935037" cy="1038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30" idx="3"/>
            <a:endCxn id="12" idx="1"/>
          </p:cNvCxnSpPr>
          <p:nvPr/>
        </p:nvCxnSpPr>
        <p:spPr>
          <a:xfrm>
            <a:off x="5564188" y="2500313"/>
            <a:ext cx="935037" cy="1882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6" idx="3"/>
            <a:endCxn id="7" idx="1"/>
          </p:cNvCxnSpPr>
          <p:nvPr/>
        </p:nvCxnSpPr>
        <p:spPr>
          <a:xfrm flipV="1">
            <a:off x="5564188" y="3538538"/>
            <a:ext cx="935037" cy="708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33" idx="3"/>
            <a:endCxn id="12" idx="1"/>
          </p:cNvCxnSpPr>
          <p:nvPr/>
        </p:nvCxnSpPr>
        <p:spPr>
          <a:xfrm flipV="1">
            <a:off x="5564188" y="4383088"/>
            <a:ext cx="935037" cy="6461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Elbow Connector 3071"/>
          <p:cNvCxnSpPr>
            <a:stCxn id="9" idx="1"/>
            <a:endCxn id="33" idx="1"/>
          </p:cNvCxnSpPr>
          <p:nvPr/>
        </p:nvCxnSpPr>
        <p:spPr>
          <a:xfrm rot="10800000">
            <a:off x="3538538" y="5029200"/>
            <a:ext cx="2960687" cy="646113"/>
          </a:xfrm>
          <a:prstGeom prst="bentConnector3">
            <a:avLst>
              <a:gd name="adj1" fmla="val 1163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4" name="TextBox 69"/>
          <p:cNvSpPr txBox="1">
            <a:spLocks noChangeArrowheads="1"/>
          </p:cNvSpPr>
          <p:nvPr/>
        </p:nvSpPr>
        <p:spPr bwMode="auto">
          <a:xfrm>
            <a:off x="527050" y="263525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ประสิทธิภาพของ คกก.และทีม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</a:t>
            </a:r>
          </a:p>
        </p:txBody>
      </p:sp>
      <p:sp>
        <p:nvSpPr>
          <p:cNvPr id="14375" name="TextBox 40"/>
          <p:cNvSpPr txBox="1">
            <a:spLocks noChangeArrowheads="1"/>
          </p:cNvSpPr>
          <p:nvPr/>
        </p:nvSpPr>
        <p:spPr bwMode="auto">
          <a:xfrm>
            <a:off x="8999538" y="6107113"/>
            <a:ext cx="289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การเฝ้าระวังการติดเชื้อและการใช้ยาต้านจุลชีพมีประสิทธิภาพเพียงใด</a:t>
            </a:r>
          </a:p>
        </p:txBody>
      </p:sp>
      <p:sp>
        <p:nvSpPr>
          <p:cNvPr id="14376" name="TextBox 42"/>
          <p:cNvSpPr txBox="1">
            <a:spLocks noChangeArrowheads="1"/>
          </p:cNvSpPr>
          <p:nvPr/>
        </p:nvSpPr>
        <p:spPr bwMode="auto">
          <a:xfrm>
            <a:off x="6472238" y="6051550"/>
            <a:ext cx="212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การควมคุมการระบาดของการติดเชื้อมีประสิทธิภาพเพียงใด</a:t>
            </a:r>
          </a:p>
        </p:txBody>
      </p:sp>
      <p:sp>
        <p:nvSpPr>
          <p:cNvPr id="14377" name="TextBox 44"/>
          <p:cNvSpPr txBox="1">
            <a:spLocks noChangeArrowheads="1"/>
          </p:cNvSpPr>
          <p:nvPr/>
        </p:nvSpPr>
        <p:spPr bwMode="auto">
          <a:xfrm>
            <a:off x="8669338" y="520700"/>
            <a:ext cx="316230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การป้องกันและควบคุมการติดเชื้อ</a:t>
            </a:r>
          </a:p>
        </p:txBody>
      </p:sp>
      <p:sp>
        <p:nvSpPr>
          <p:cNvPr id="14378" name="TextBox 46"/>
          <p:cNvSpPr txBox="1">
            <a:spLocks noChangeArrowheads="1"/>
          </p:cNvSpPr>
          <p:nvPr/>
        </p:nvSpPr>
        <p:spPr bwMode="auto">
          <a:xfrm>
            <a:off x="608013" y="5426075"/>
            <a:ext cx="21256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ผนวกเข้ากับงานพัฒนาคุณภาพและความปลอดภัยขององค์กรและบุคลากรทุกคนโดยรวมได้ดีเพียงใด</a:t>
            </a:r>
          </a:p>
        </p:txBody>
      </p:sp>
      <p:sp>
        <p:nvSpPr>
          <p:cNvPr id="14379" name="TextBox 48"/>
          <p:cNvSpPr txBox="1">
            <a:spLocks noChangeArrowheads="1"/>
          </p:cNvSpPr>
          <p:nvPr/>
        </p:nvSpPr>
        <p:spPr bwMode="auto">
          <a:xfrm>
            <a:off x="523875" y="3125788"/>
            <a:ext cx="21256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มีการกำหนดยุทธศาสตร์ และเป้าหมายการขับเคลื่อนงาน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ในองค์กรอย่างไร</a:t>
            </a:r>
          </a:p>
        </p:txBody>
      </p:sp>
      <p:sp>
        <p:nvSpPr>
          <p:cNvPr id="14380" name="TextBox 50"/>
          <p:cNvSpPr txBox="1">
            <a:spLocks noChangeArrowheads="1"/>
          </p:cNvSpPr>
          <p:nvPr/>
        </p:nvSpPr>
        <p:spPr bwMode="auto">
          <a:xfrm>
            <a:off x="3422650" y="249238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ยกตัวอย่างการนำ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Evidence base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มาวางระบบ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endParaRPr lang="th-TH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81" name="TextBox 52"/>
          <p:cNvSpPr txBox="1">
            <a:spLocks noChangeArrowheads="1"/>
          </p:cNvSpPr>
          <p:nvPr/>
        </p:nvSpPr>
        <p:spPr bwMode="auto">
          <a:xfrm>
            <a:off x="3503613" y="3560763"/>
            <a:ext cx="2125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ระบบสารสนเทศสนับสนุนงาน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4382" name="TextBox 54"/>
          <p:cNvSpPr txBox="1">
            <a:spLocks noChangeArrowheads="1"/>
          </p:cNvSpPr>
          <p:nvPr/>
        </p:nvSpPr>
        <p:spPr bwMode="auto">
          <a:xfrm>
            <a:off x="3530600" y="2676525"/>
            <a:ext cx="2125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มีการเลือกคนและจัดอัตรากำลังงาน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4383" name="TextBox 56"/>
          <p:cNvSpPr txBox="1">
            <a:spLocks noChangeArrowheads="1"/>
          </p:cNvSpPr>
          <p:nvPr/>
        </p:nvSpPr>
        <p:spPr bwMode="auto">
          <a:xfrm>
            <a:off x="3459163" y="5757863"/>
            <a:ext cx="21256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บุคคลกรได้รับความรู้เรื่อง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เกี่ยวกับอะไรบ้าง และมีการถ่ายทอดความรู้นี้แก่ผู้ป่วยครอบครัวและชุมชนหรือไม่</a:t>
            </a:r>
          </a:p>
        </p:txBody>
      </p:sp>
      <p:sp>
        <p:nvSpPr>
          <p:cNvPr id="14384" name="TextBox 57"/>
          <p:cNvSpPr txBox="1">
            <a:spLocks noChangeArrowheads="1"/>
          </p:cNvSpPr>
          <p:nvPr/>
        </p:nvSpPr>
        <p:spPr bwMode="auto">
          <a:xfrm>
            <a:off x="6340475" y="144463"/>
            <a:ext cx="2127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มีการจัดสิ่งแวดล้อมเพื่อลดความเสี่ยงในการกระจายเชื้ออย่างไร</a:t>
            </a:r>
          </a:p>
        </p:txBody>
      </p:sp>
      <p:sp>
        <p:nvSpPr>
          <p:cNvPr id="14385" name="TextBox 58"/>
          <p:cNvSpPr txBox="1">
            <a:spLocks noChangeArrowheads="1"/>
          </p:cNvSpPr>
          <p:nvPr/>
        </p:nvSpPr>
        <p:spPr bwMode="auto">
          <a:xfrm>
            <a:off x="6492875" y="47355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มีแนวทางการดูแลผู้ป่วยที่มีโอกาสเสี่ยงต่อการติดเชื้ออย่างไร</a:t>
            </a:r>
          </a:p>
        </p:txBody>
      </p:sp>
      <p:sp>
        <p:nvSpPr>
          <p:cNvPr id="14386" name="TextBox 60"/>
          <p:cNvSpPr txBox="1">
            <a:spLocks noChangeArrowheads="1"/>
          </p:cNvSpPr>
          <p:nvPr/>
        </p:nvSpPr>
        <p:spPr bwMode="auto">
          <a:xfrm>
            <a:off x="6200775" y="2560638"/>
            <a:ext cx="25209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ผลการประเมินแนวทางและมาตราการป้องกันการติดเชื้อ ในรูปแบบต่างๆเป็นอย่างไร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64188" y="3521075"/>
            <a:ext cx="43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9900" y="35814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Valued Medical Record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9320213" y="4289425"/>
            <a:ext cx="21256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ผลลัพธ์ของการประเมินประสิทธฺภาพและความพึงพอใจของผู้เกี่ยวข้องกับระบบเวชระเบียน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8163" y="3573463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Sufficient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8163" y="5400675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Medical Record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900988" y="4818063"/>
            <a:ext cx="0" cy="6873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68450" y="1079500"/>
            <a:ext cx="15732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Purpose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8450" y="3559175"/>
            <a:ext cx="157321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8450" y="2524125"/>
            <a:ext cx="15732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Design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88163" y="2071688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Security &amp; Confidentiality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Straight Arrow Connector 15"/>
          <p:cNvCxnSpPr>
            <a:stCxn id="4" idx="3"/>
            <a:endCxn id="2" idx="1"/>
          </p:cNvCxnSpPr>
          <p:nvPr/>
        </p:nvCxnSpPr>
        <p:spPr>
          <a:xfrm>
            <a:off x="8912225" y="3927475"/>
            <a:ext cx="447675" cy="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8138" y="3568700"/>
            <a:ext cx="10747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Entry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3950" y="3736975"/>
            <a:ext cx="12954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Straight Arrow Connector 20"/>
          <p:cNvCxnSpPr>
            <a:stCxn id="17" idx="3"/>
            <a:endCxn id="4" idx="1"/>
          </p:cNvCxnSpPr>
          <p:nvPr/>
        </p:nvCxnSpPr>
        <p:spPr>
          <a:xfrm>
            <a:off x="6492875" y="3922713"/>
            <a:ext cx="395288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3"/>
            <a:endCxn id="17" idx="1"/>
          </p:cNvCxnSpPr>
          <p:nvPr/>
        </p:nvCxnSpPr>
        <p:spPr>
          <a:xfrm flipV="1">
            <a:off x="4959350" y="3922713"/>
            <a:ext cx="458788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3"/>
            <a:endCxn id="19" idx="1"/>
          </p:cNvCxnSpPr>
          <p:nvPr/>
        </p:nvCxnSpPr>
        <p:spPr>
          <a:xfrm>
            <a:off x="3141663" y="3913188"/>
            <a:ext cx="522287" cy="23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  <a:endCxn id="4" idx="0"/>
          </p:cNvCxnSpPr>
          <p:nvPr/>
        </p:nvCxnSpPr>
        <p:spPr>
          <a:xfrm>
            <a:off x="7900988" y="2779713"/>
            <a:ext cx="0" cy="793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55850" y="2130425"/>
            <a:ext cx="0" cy="422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2"/>
            <a:endCxn id="12" idx="0"/>
          </p:cNvCxnSpPr>
          <p:nvPr/>
        </p:nvCxnSpPr>
        <p:spPr>
          <a:xfrm>
            <a:off x="2355850" y="2924175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43"/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ระบบเวชระเบียน</a:t>
            </a:r>
          </a:p>
        </p:txBody>
      </p:sp>
      <p:sp>
        <p:nvSpPr>
          <p:cNvPr id="15381" name="TextBox 21"/>
          <p:cNvSpPr txBox="1">
            <a:spLocks noChangeArrowheads="1"/>
          </p:cNvSpPr>
          <p:nvPr/>
        </p:nvSpPr>
        <p:spPr bwMode="auto">
          <a:xfrm>
            <a:off x="1395413" y="117475"/>
            <a:ext cx="21256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มีการกำหนดเป้าหมายของการบันทึกเวชระเบียนอย่างไร ครอบคลุมอะไรบ้าง</a:t>
            </a:r>
          </a:p>
        </p:txBody>
      </p:sp>
      <p:sp>
        <p:nvSpPr>
          <p:cNvPr id="15382" name="TextBox 24"/>
          <p:cNvSpPr txBox="1">
            <a:spLocks noChangeArrowheads="1"/>
          </p:cNvSpPr>
          <p:nvPr/>
        </p:nvSpPr>
        <p:spPr bwMode="auto">
          <a:xfrm>
            <a:off x="1066800" y="1443038"/>
            <a:ext cx="2790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การออกแบบระบบเวชระเบียนตอบสนองความต้องการผู้เกี่ยวข้องหรือไม่อย่างไร</a:t>
            </a:r>
          </a:p>
        </p:txBody>
      </p:sp>
      <p:sp>
        <p:nvSpPr>
          <p:cNvPr id="15383" name="TextBox 26"/>
          <p:cNvSpPr txBox="1">
            <a:spLocks noChangeArrowheads="1"/>
          </p:cNvSpPr>
          <p:nvPr/>
        </p:nvSpPr>
        <p:spPr bwMode="auto">
          <a:xfrm>
            <a:off x="1055688" y="4432300"/>
            <a:ext cx="27892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มีการประเมินประสิทธิภาพของแนวทางปฏิบัติเกี่ยวกับเวชระเบียนที่กำหนดไว้หรือไม่ผลเป็นอย่างไร</a:t>
            </a:r>
          </a:p>
        </p:txBody>
      </p:sp>
      <p:sp>
        <p:nvSpPr>
          <p:cNvPr id="15384" name="TextBox 27"/>
          <p:cNvSpPr txBox="1">
            <a:spLocks noChangeArrowheads="1"/>
          </p:cNvSpPr>
          <p:nvPr/>
        </p:nvSpPr>
        <p:spPr bwMode="auto">
          <a:xfrm>
            <a:off x="2778125" y="2897188"/>
            <a:ext cx="2790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มีการให้ความรู้บุคคลากรเรื่องเวชระเบียนเกี่ยวกับเรื่องใดบ้าง มีการประเมินผลอย่างไร</a:t>
            </a:r>
          </a:p>
        </p:txBody>
      </p:sp>
      <p:sp>
        <p:nvSpPr>
          <p:cNvPr id="15385" name="TextBox 28"/>
          <p:cNvSpPr txBox="1">
            <a:spLocks noChangeArrowheads="1"/>
          </p:cNvSpPr>
          <p:nvPr/>
        </p:nvSpPr>
        <p:spPr bwMode="auto">
          <a:xfrm>
            <a:off x="4630738" y="4327525"/>
            <a:ext cx="2257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การบันทึกข้อมูลเป็นไปตามนโยบายและระเบียบปฏิบัติ และเป้าหมายของระบบเพียงใด</a:t>
            </a:r>
          </a:p>
        </p:txBody>
      </p:sp>
      <p:sp>
        <p:nvSpPr>
          <p:cNvPr id="15386" name="TextBox 29"/>
          <p:cNvSpPr txBox="1">
            <a:spLocks noChangeArrowheads="1"/>
          </p:cNvSpPr>
          <p:nvPr/>
        </p:nvSpPr>
        <p:spPr bwMode="auto">
          <a:xfrm>
            <a:off x="6927850" y="4210050"/>
            <a:ext cx="2257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ข้อมูลที่บันทึกในเวชระเบียน มีความครบถ้วนสมบูรณ์เพียงใด เพียงพอที่จะนำไปใช้ประโยชน์หรือไม่</a:t>
            </a:r>
          </a:p>
        </p:txBody>
      </p:sp>
      <p:sp>
        <p:nvSpPr>
          <p:cNvPr id="15387" name="TextBox 30"/>
          <p:cNvSpPr txBox="1">
            <a:spLocks noChangeArrowheads="1"/>
          </p:cNvSpPr>
          <p:nvPr/>
        </p:nvSpPr>
        <p:spPr bwMode="auto">
          <a:xfrm>
            <a:off x="6646863" y="6119813"/>
            <a:ext cx="28844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มีการนำผลของการทบทวนเวชระเบียนมาพัฒนาให้เกิดความถูกต้อง สมบูรณ์อย่างไรบ้าง</a:t>
            </a:r>
          </a:p>
        </p:txBody>
      </p:sp>
      <p:sp>
        <p:nvSpPr>
          <p:cNvPr id="15388" name="TextBox 31"/>
          <p:cNvSpPr txBox="1">
            <a:spLocks noChangeArrowheads="1"/>
          </p:cNvSpPr>
          <p:nvPr/>
        </p:nvSpPr>
        <p:spPr bwMode="auto">
          <a:xfrm>
            <a:off x="6470650" y="1336675"/>
            <a:ext cx="2790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มีระบบป้องกันการสูญหายและการรักษาความลับของเวชระเบียนอย่างไร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71013" y="2071688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Access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8" name="Straight Arrow Connector 7"/>
          <p:cNvCxnSpPr>
            <a:stCxn id="14" idx="3"/>
            <a:endCxn id="33" idx="1"/>
          </p:cNvCxnSpPr>
          <p:nvPr/>
        </p:nvCxnSpPr>
        <p:spPr>
          <a:xfrm>
            <a:off x="8912225" y="2425700"/>
            <a:ext cx="4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0"/>
            <a:endCxn id="33" idx="2"/>
          </p:cNvCxnSpPr>
          <p:nvPr/>
        </p:nvCxnSpPr>
        <p:spPr>
          <a:xfrm flipV="1">
            <a:off x="10372725" y="2779713"/>
            <a:ext cx="11113" cy="80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2" name="TextBox 33"/>
          <p:cNvSpPr txBox="1">
            <a:spLocks noChangeArrowheads="1"/>
          </p:cNvSpPr>
          <p:nvPr/>
        </p:nvSpPr>
        <p:spPr bwMode="auto">
          <a:xfrm>
            <a:off x="9218613" y="1309688"/>
            <a:ext cx="2257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ผู้ป่วยและผู้เกี่ยวข้องสามารถเข้าถึงข้อมูลและใช้ประโยชน์ได้ดีเพียงใด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903288" y="342900"/>
            <a:ext cx="2805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ตำรับยา รพ.มีความเหมาะสมเพียงใด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(มียาที่จำเป็น มีเท่าที่จำเป็น)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ระบบจัดการด้านยา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75" y="2800350"/>
            <a:ext cx="10636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Order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1563" y="2800350"/>
            <a:ext cx="13636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Transcribe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3063" y="2794000"/>
            <a:ext cx="13636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Dispense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9475" y="2794000"/>
            <a:ext cx="13636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Admin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6488" y="23701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Drug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4425" y="3489325"/>
            <a:ext cx="21367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575" y="1903413"/>
            <a:ext cx="18288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Reconciliation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6113" y="3514725"/>
            <a:ext cx="15335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DUR/Review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Prepare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21688" y="43767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3963" y="847725"/>
            <a:ext cx="21383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Hosp</a:t>
            </a:r>
            <a:r>
              <a:rPr lang="en-US" sz="2000" dirty="0">
                <a:latin typeface="+mn-lt"/>
                <a:cs typeface="+mn-cs"/>
              </a:rPr>
              <a:t> Formulary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2075" y="8334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Procurement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2438" y="830263"/>
            <a:ext cx="12192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Storage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6538" y="4992688"/>
            <a:ext cx="26304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99475" y="5626100"/>
            <a:ext cx="21383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ME/ADR Report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/>
          <p:cNvCxnSpPr>
            <a:stCxn id="9" idx="3"/>
            <a:endCxn id="5" idx="1"/>
          </p:cNvCxnSpPr>
          <p:nvPr/>
        </p:nvCxnSpPr>
        <p:spPr>
          <a:xfrm>
            <a:off x="3243263" y="2570163"/>
            <a:ext cx="328612" cy="4302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3"/>
            <a:endCxn id="5" idx="1"/>
          </p:cNvCxnSpPr>
          <p:nvPr/>
        </p:nvCxnSpPr>
        <p:spPr>
          <a:xfrm flipV="1">
            <a:off x="3251200" y="3000375"/>
            <a:ext cx="320675" cy="8429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6" idx="1"/>
          </p:cNvCxnSpPr>
          <p:nvPr/>
        </p:nvCxnSpPr>
        <p:spPr>
          <a:xfrm>
            <a:off x="4635500" y="3000375"/>
            <a:ext cx="246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8" idx="1"/>
          </p:cNvCxnSpPr>
          <p:nvPr/>
        </p:nvCxnSpPr>
        <p:spPr>
          <a:xfrm>
            <a:off x="8086725" y="2994025"/>
            <a:ext cx="412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5" idx="2"/>
          </p:cNvCxnSpPr>
          <p:nvPr/>
        </p:nvCxnSpPr>
        <p:spPr>
          <a:xfrm flipV="1">
            <a:off x="4092575" y="3200400"/>
            <a:ext cx="11113" cy="179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9" idx="1"/>
            <a:endCxn id="17" idx="2"/>
          </p:cNvCxnSpPr>
          <p:nvPr/>
        </p:nvCxnSpPr>
        <p:spPr>
          <a:xfrm rot="10800000">
            <a:off x="4092575" y="5392738"/>
            <a:ext cx="4406900" cy="4333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" idx="2"/>
            <a:endCxn id="12" idx="1"/>
          </p:cNvCxnSpPr>
          <p:nvPr/>
        </p:nvCxnSpPr>
        <p:spPr>
          <a:xfrm rot="16200000" flipH="1">
            <a:off x="5310982" y="3453606"/>
            <a:ext cx="668338" cy="161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3"/>
            <a:endCxn id="7" idx="2"/>
          </p:cNvCxnSpPr>
          <p:nvPr/>
        </p:nvCxnSpPr>
        <p:spPr>
          <a:xfrm flipV="1">
            <a:off x="7259638" y="3194050"/>
            <a:ext cx="144462" cy="6746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  <a:endCxn id="7" idx="0"/>
          </p:cNvCxnSpPr>
          <p:nvPr/>
        </p:nvCxnSpPr>
        <p:spPr>
          <a:xfrm flipH="1">
            <a:off x="7404100" y="1230313"/>
            <a:ext cx="7938" cy="156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0"/>
            <a:endCxn id="11" idx="2"/>
          </p:cNvCxnSpPr>
          <p:nvPr/>
        </p:nvCxnSpPr>
        <p:spPr>
          <a:xfrm flipV="1">
            <a:off x="4103688" y="2303463"/>
            <a:ext cx="14287" cy="4968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512425" y="2628900"/>
            <a:ext cx="1444625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Response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4" name="Elbow Connector 43"/>
          <p:cNvCxnSpPr>
            <a:stCxn id="42" idx="2"/>
            <a:endCxn id="13" idx="3"/>
          </p:cNvCxnSpPr>
          <p:nvPr/>
        </p:nvCxnSpPr>
        <p:spPr>
          <a:xfrm rot="5400000">
            <a:off x="10275888" y="3617913"/>
            <a:ext cx="1241425" cy="6762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  <a:endCxn id="16" idx="1"/>
          </p:cNvCxnSpPr>
          <p:nvPr/>
        </p:nvCxnSpPr>
        <p:spPr>
          <a:xfrm flipV="1">
            <a:off x="6038850" y="1030288"/>
            <a:ext cx="763588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3"/>
            <a:endCxn id="15" idx="1"/>
          </p:cNvCxnSpPr>
          <p:nvPr/>
        </p:nvCxnSpPr>
        <p:spPr>
          <a:xfrm flipV="1">
            <a:off x="3362325" y="1033463"/>
            <a:ext cx="539750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19" idx="3"/>
          </p:cNvCxnSpPr>
          <p:nvPr/>
        </p:nvCxnSpPr>
        <p:spPr>
          <a:xfrm rot="5400000">
            <a:off x="9956006" y="3875882"/>
            <a:ext cx="2632075" cy="12684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3"/>
            <a:endCxn id="42" idx="1"/>
          </p:cNvCxnSpPr>
          <p:nvPr/>
        </p:nvCxnSpPr>
        <p:spPr>
          <a:xfrm flipV="1">
            <a:off x="9863138" y="2981325"/>
            <a:ext cx="649287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3" idx="1"/>
            <a:endCxn id="5" idx="2"/>
          </p:cNvCxnSpPr>
          <p:nvPr/>
        </p:nvCxnSpPr>
        <p:spPr>
          <a:xfrm rot="10800000">
            <a:off x="4103688" y="3200400"/>
            <a:ext cx="4318000" cy="13763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3"/>
            <a:endCxn id="80" idx="1"/>
          </p:cNvCxnSpPr>
          <p:nvPr/>
        </p:nvCxnSpPr>
        <p:spPr>
          <a:xfrm>
            <a:off x="5407025" y="5192713"/>
            <a:ext cx="377825" cy="15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93688" y="4983163"/>
            <a:ext cx="9286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PTC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65" name="Elbow Connector 64"/>
          <p:cNvCxnSpPr>
            <a:stCxn id="63" idx="0"/>
            <a:endCxn id="14" idx="1"/>
          </p:cNvCxnSpPr>
          <p:nvPr/>
        </p:nvCxnSpPr>
        <p:spPr>
          <a:xfrm rot="5400000" flipH="1" flipV="1">
            <a:off x="-976313" y="2782888"/>
            <a:ext cx="3935413" cy="4651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3" idx="3"/>
            <a:endCxn id="17" idx="1"/>
          </p:cNvCxnSpPr>
          <p:nvPr/>
        </p:nvCxnSpPr>
        <p:spPr>
          <a:xfrm>
            <a:off x="1222375" y="5183188"/>
            <a:ext cx="1554163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TextBox 73"/>
          <p:cNvSpPr txBox="1">
            <a:spLocks noChangeArrowheads="1"/>
          </p:cNvSpPr>
          <p:nvPr/>
        </p:nvSpPr>
        <p:spPr bwMode="auto">
          <a:xfrm>
            <a:off x="3840163" y="323850"/>
            <a:ext cx="22844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ยาที่จัดซื้อจัดหามีคุณภาพที่น่าเชื่อถือเพียงใด</a:t>
            </a:r>
          </a:p>
        </p:txBody>
      </p:sp>
      <p:sp>
        <p:nvSpPr>
          <p:cNvPr id="16424" name="TextBox 74"/>
          <p:cNvSpPr txBox="1">
            <a:spLocks noChangeArrowheads="1"/>
          </p:cNvSpPr>
          <p:nvPr/>
        </p:nvSpPr>
        <p:spPr bwMode="auto">
          <a:xfrm>
            <a:off x="6148388" y="319088"/>
            <a:ext cx="2482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ยาได้รับการเก็บสำรองไว้อย่างเหมาะสมปลอดภัยเพียงใด</a:t>
            </a:r>
          </a:p>
        </p:txBody>
      </p:sp>
      <p:sp>
        <p:nvSpPr>
          <p:cNvPr id="16425" name="TextBox 76"/>
          <p:cNvSpPr txBox="1">
            <a:spLocks noChangeArrowheads="1"/>
          </p:cNvSpPr>
          <p:nvPr/>
        </p:nvSpPr>
        <p:spPr bwMode="auto">
          <a:xfrm>
            <a:off x="114300" y="5413375"/>
            <a:ext cx="19907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คณะ กก.ยามีบทบาทในการกำหนดทิศทางและระบบจัดการเพื่อให้มีการใช้ยาที่เหมาะสม ปลอดภัย คุ้มค่าอย่างไร</a:t>
            </a:r>
          </a:p>
        </p:txBody>
      </p:sp>
      <p:sp>
        <p:nvSpPr>
          <p:cNvPr id="16426" name="TextBox 77"/>
          <p:cNvSpPr txBox="1">
            <a:spLocks noChangeArrowheads="1"/>
          </p:cNvSpPr>
          <p:nvPr/>
        </p:nvSpPr>
        <p:spPr bwMode="auto">
          <a:xfrm>
            <a:off x="7931150" y="5969000"/>
            <a:ext cx="3470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มีการรายงาน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ME/ADR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ครอบคลุมเพียงใด ข้อมูลถูกนำมาใช้ในการปรับปรุงระบบเพียงใด</a:t>
            </a:r>
          </a:p>
        </p:txBody>
      </p:sp>
      <p:sp>
        <p:nvSpPr>
          <p:cNvPr id="16427" name="TextBox 78"/>
          <p:cNvSpPr txBox="1">
            <a:spLocks noChangeArrowheads="1"/>
          </p:cNvSpPr>
          <p:nvPr/>
        </p:nvSpPr>
        <p:spPr bwMode="auto">
          <a:xfrm>
            <a:off x="2797175" y="5843588"/>
            <a:ext cx="28051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มีนโยบายและระเบียบปฏิบัติเพื่อให้เกิดความมั่นใจในการใช้ยาอย่างปลอดภัยครอบคลุมครบถ้วนเพียงใด</a:t>
            </a:r>
          </a:p>
        </p:txBody>
      </p:sp>
      <p:sp>
        <p:nvSpPr>
          <p:cNvPr id="80" name="Explosion 2 79"/>
          <p:cNvSpPr/>
          <p:nvPr/>
        </p:nvSpPr>
        <p:spPr>
          <a:xfrm>
            <a:off x="5784850" y="4725988"/>
            <a:ext cx="2862263" cy="808037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Education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429" name="TextBox 81"/>
          <p:cNvSpPr txBox="1">
            <a:spLocks noChangeArrowheads="1"/>
          </p:cNvSpPr>
          <p:nvPr/>
        </p:nvSpPr>
        <p:spPr bwMode="auto">
          <a:xfrm>
            <a:off x="1033463" y="4162425"/>
            <a:ext cx="227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ผู้เกี่ยวข้องเข้าถึงและใช้ข้อมูลผู้ป่วยเพียงใด</a:t>
            </a:r>
          </a:p>
        </p:txBody>
      </p:sp>
      <p:sp>
        <p:nvSpPr>
          <p:cNvPr id="16430" name="TextBox 82"/>
          <p:cNvSpPr txBox="1">
            <a:spLocks noChangeArrowheads="1"/>
          </p:cNvSpPr>
          <p:nvPr/>
        </p:nvSpPr>
        <p:spPr bwMode="auto">
          <a:xfrm>
            <a:off x="1116013" y="2703513"/>
            <a:ext cx="2281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ผู้เกี่ยวข้องเข้าถึงและใช้ เภสัชสารสนเทศเพียงใด</a:t>
            </a:r>
          </a:p>
        </p:txBody>
      </p:sp>
      <p:sp>
        <p:nvSpPr>
          <p:cNvPr id="16431" name="TextBox 83"/>
          <p:cNvSpPr txBox="1">
            <a:spLocks noChangeArrowheads="1"/>
          </p:cNvSpPr>
          <p:nvPr/>
        </p:nvSpPr>
        <p:spPr bwMode="auto">
          <a:xfrm>
            <a:off x="2397125" y="1422400"/>
            <a:ext cx="371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Med Reconcile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มีประสิทธิภาพเพียงใด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ป้องกันปัญหาได้เท่าไร</a:t>
            </a:r>
          </a:p>
        </p:txBody>
      </p:sp>
      <p:sp>
        <p:nvSpPr>
          <p:cNvPr id="16432" name="TextBox 84"/>
          <p:cNvSpPr txBox="1">
            <a:spLocks noChangeArrowheads="1"/>
          </p:cNvSpPr>
          <p:nvPr/>
        </p:nvSpPr>
        <p:spPr bwMode="auto">
          <a:xfrm>
            <a:off x="8226425" y="2306638"/>
            <a:ext cx="2078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Admin error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มีการปรับปรุงอะไรบ้าง</a:t>
            </a:r>
          </a:p>
        </p:txBody>
      </p:sp>
      <p:sp>
        <p:nvSpPr>
          <p:cNvPr id="16433" name="TextBox 85"/>
          <p:cNvSpPr txBox="1">
            <a:spLocks noChangeArrowheads="1"/>
          </p:cNvSpPr>
          <p:nvPr/>
        </p:nvSpPr>
        <p:spPr bwMode="auto">
          <a:xfrm>
            <a:off x="6418263" y="2081213"/>
            <a:ext cx="18653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Dispensing error 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มีการปรับปรุงอะไรบ้าง</a:t>
            </a:r>
          </a:p>
        </p:txBody>
      </p:sp>
      <p:sp>
        <p:nvSpPr>
          <p:cNvPr id="16434" name="TextBox 89"/>
          <p:cNvSpPr txBox="1">
            <a:spLocks noChangeArrowheads="1"/>
          </p:cNvSpPr>
          <p:nvPr/>
        </p:nvSpPr>
        <p:spPr bwMode="auto">
          <a:xfrm>
            <a:off x="8218488" y="3852863"/>
            <a:ext cx="2784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ผลการใช้ยา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มีประสิทธิภาพและเหมาะสมเพียงใด</a:t>
            </a:r>
          </a:p>
        </p:txBody>
      </p:sp>
      <p:sp>
        <p:nvSpPr>
          <p:cNvPr id="16435" name="TextBox 90"/>
          <p:cNvSpPr txBox="1">
            <a:spLocks noChangeArrowheads="1"/>
          </p:cNvSpPr>
          <p:nvPr/>
        </p:nvSpPr>
        <p:spPr bwMode="auto">
          <a:xfrm>
            <a:off x="8404225" y="4968875"/>
            <a:ext cx="2393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ผู้เกี่ยวข้องมีความรู้เรื่องยาที่จำเป็นและ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update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เพียงใด</a:t>
            </a:r>
          </a:p>
        </p:txBody>
      </p:sp>
      <p:sp>
        <p:nvSpPr>
          <p:cNvPr id="16436" name="TextBox 91"/>
          <p:cNvSpPr txBox="1">
            <a:spLocks noChangeArrowheads="1"/>
          </p:cNvSpPr>
          <p:nvPr/>
        </p:nvSpPr>
        <p:spPr bwMode="auto">
          <a:xfrm>
            <a:off x="3368675" y="3240088"/>
            <a:ext cx="17970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Prescribing error 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มีการปรับปรุงอะไรบ้าง</a:t>
            </a:r>
          </a:p>
        </p:txBody>
      </p:sp>
      <p:sp>
        <p:nvSpPr>
          <p:cNvPr id="16437" name="TextBox 92"/>
          <p:cNvSpPr txBox="1">
            <a:spLocks noChangeArrowheads="1"/>
          </p:cNvSpPr>
          <p:nvPr/>
        </p:nvSpPr>
        <p:spPr bwMode="auto">
          <a:xfrm>
            <a:off x="5638800" y="4156075"/>
            <a:ext cx="173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การสั่งใช้ยามีความเหมาะสมเพียงใด</a:t>
            </a:r>
          </a:p>
        </p:txBody>
      </p:sp>
      <p:sp>
        <p:nvSpPr>
          <p:cNvPr id="16438" name="TextBox 94"/>
          <p:cNvSpPr txBox="1">
            <a:spLocks noChangeArrowheads="1"/>
          </p:cNvSpPr>
          <p:nvPr/>
        </p:nvSpPr>
        <p:spPr bwMode="auto">
          <a:xfrm>
            <a:off x="4535488" y="2322513"/>
            <a:ext cx="2079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การถ่ายทอดคำสั่งใช้ยามีความเหมาะสมเพียงใด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9063038" y="139700"/>
            <a:ext cx="287655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การตรวจทางห้องปฏิบัติการ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47200" y="27701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Reliable &amp; Accurate Results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55575" y="468313"/>
            <a:ext cx="248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ผู้ตรวจทดสอบมีความรู้ความสามารถเหมาะสมเพียงใด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29225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7600" y="292893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Examination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0175" y="2386013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6525" y="5073650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Specimen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5663" y="41148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Residual Sample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0175" y="3810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0175" y="15382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3154363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Supplies &amp; Reagent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5025" y="1854200"/>
            <a:ext cx="1762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Interpretation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7600" y="187325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Proficiency Test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/>
          <p:cNvCxnSpPr>
            <a:stCxn id="7" idx="3"/>
            <a:endCxn id="16" idx="1"/>
          </p:cNvCxnSpPr>
          <p:nvPr/>
        </p:nvCxnSpPr>
        <p:spPr>
          <a:xfrm flipV="1">
            <a:off x="6454775" y="2054225"/>
            <a:ext cx="730250" cy="1074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3"/>
            <a:endCxn id="10" idx="1"/>
          </p:cNvCxnSpPr>
          <p:nvPr/>
        </p:nvCxnSpPr>
        <p:spPr>
          <a:xfrm>
            <a:off x="6454775" y="3128963"/>
            <a:ext cx="750888" cy="13398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2"/>
            <a:endCxn id="6" idx="0"/>
          </p:cNvCxnSpPr>
          <p:nvPr/>
        </p:nvCxnSpPr>
        <p:spPr>
          <a:xfrm>
            <a:off x="8066088" y="2254250"/>
            <a:ext cx="12700" cy="66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3" idx="1"/>
          </p:cNvCxnSpPr>
          <p:nvPr/>
        </p:nvCxnSpPr>
        <p:spPr>
          <a:xfrm>
            <a:off x="8842375" y="3122613"/>
            <a:ext cx="504825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  <a:endCxn id="6" idx="1"/>
          </p:cNvCxnSpPr>
          <p:nvPr/>
        </p:nvCxnSpPr>
        <p:spPr>
          <a:xfrm flipV="1">
            <a:off x="6454775" y="3122613"/>
            <a:ext cx="860425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3"/>
            <a:endCxn id="7" idx="1"/>
          </p:cNvCxnSpPr>
          <p:nvPr/>
        </p:nvCxnSpPr>
        <p:spPr>
          <a:xfrm>
            <a:off x="4197350" y="2586038"/>
            <a:ext cx="730250" cy="5429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4" idx="3"/>
            <a:endCxn id="7" idx="1"/>
          </p:cNvCxnSpPr>
          <p:nvPr/>
        </p:nvCxnSpPr>
        <p:spPr>
          <a:xfrm>
            <a:off x="4197350" y="1738313"/>
            <a:ext cx="730250" cy="1390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" idx="3"/>
            <a:endCxn id="7" idx="1"/>
          </p:cNvCxnSpPr>
          <p:nvPr/>
        </p:nvCxnSpPr>
        <p:spPr>
          <a:xfrm>
            <a:off x="4197350" y="735013"/>
            <a:ext cx="730250" cy="2393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5" idx="3"/>
            <a:endCxn id="7" idx="1"/>
          </p:cNvCxnSpPr>
          <p:nvPr/>
        </p:nvCxnSpPr>
        <p:spPr>
          <a:xfrm flipV="1">
            <a:off x="4194175" y="3128963"/>
            <a:ext cx="733425" cy="379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" idx="3"/>
            <a:endCxn id="7" idx="1"/>
          </p:cNvCxnSpPr>
          <p:nvPr/>
        </p:nvCxnSpPr>
        <p:spPr>
          <a:xfrm flipV="1">
            <a:off x="4203700" y="3128963"/>
            <a:ext cx="723900" cy="21447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9" idx="2"/>
            <a:endCxn id="7" idx="0"/>
          </p:cNvCxnSpPr>
          <p:nvPr/>
        </p:nvCxnSpPr>
        <p:spPr>
          <a:xfrm>
            <a:off x="5691188" y="2581275"/>
            <a:ext cx="0" cy="3476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926138" y="5664200"/>
            <a:ext cx="3667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 System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6" name="Elbow Connector 55"/>
          <p:cNvCxnSpPr>
            <a:stCxn id="3" idx="2"/>
            <a:endCxn id="54" idx="3"/>
          </p:cNvCxnSpPr>
          <p:nvPr/>
        </p:nvCxnSpPr>
        <p:spPr>
          <a:xfrm rot="5400000">
            <a:off x="8798720" y="4272756"/>
            <a:ext cx="2386012" cy="796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xplosion 2 56"/>
          <p:cNvSpPr/>
          <p:nvPr/>
        </p:nvSpPr>
        <p:spPr>
          <a:xfrm>
            <a:off x="5032375" y="506413"/>
            <a:ext cx="4560888" cy="808037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Communication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9" name="Elbow Connector 58"/>
          <p:cNvCxnSpPr>
            <a:stCxn id="54" idx="1"/>
            <a:endCxn id="13" idx="1"/>
          </p:cNvCxnSpPr>
          <p:nvPr/>
        </p:nvCxnSpPr>
        <p:spPr>
          <a:xfrm rot="10800000">
            <a:off x="2670175" y="735013"/>
            <a:ext cx="3255963" cy="51292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4" idx="1"/>
            <a:endCxn id="9" idx="1"/>
          </p:cNvCxnSpPr>
          <p:nvPr/>
        </p:nvCxnSpPr>
        <p:spPr>
          <a:xfrm rot="10800000">
            <a:off x="2676525" y="5273675"/>
            <a:ext cx="3249613" cy="590550"/>
          </a:xfrm>
          <a:prstGeom prst="bentConnector3">
            <a:avLst>
              <a:gd name="adj1" fmla="val 126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54" idx="1"/>
            <a:endCxn id="15" idx="1"/>
          </p:cNvCxnSpPr>
          <p:nvPr/>
        </p:nvCxnSpPr>
        <p:spPr>
          <a:xfrm rot="10800000">
            <a:off x="2667000" y="3508375"/>
            <a:ext cx="3259138" cy="2355850"/>
          </a:xfrm>
          <a:prstGeom prst="bentConnector3">
            <a:avLst>
              <a:gd name="adj1" fmla="val 126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4" idx="1"/>
            <a:endCxn id="8" idx="1"/>
          </p:cNvCxnSpPr>
          <p:nvPr/>
        </p:nvCxnSpPr>
        <p:spPr>
          <a:xfrm rot="10800000">
            <a:off x="2670175" y="2586038"/>
            <a:ext cx="3255963" cy="3278187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54" idx="1"/>
            <a:endCxn id="14" idx="1"/>
          </p:cNvCxnSpPr>
          <p:nvPr/>
        </p:nvCxnSpPr>
        <p:spPr>
          <a:xfrm rot="10800000">
            <a:off x="2670175" y="1738313"/>
            <a:ext cx="3255963" cy="41259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676525" y="4311650"/>
            <a:ext cx="1527175" cy="401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SOP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2" name="Elbow Connector 71"/>
          <p:cNvCxnSpPr>
            <a:stCxn id="54" idx="1"/>
            <a:endCxn id="70" idx="1"/>
          </p:cNvCxnSpPr>
          <p:nvPr/>
        </p:nvCxnSpPr>
        <p:spPr>
          <a:xfrm rot="10800000">
            <a:off x="2676525" y="4511675"/>
            <a:ext cx="3249613" cy="1352550"/>
          </a:xfrm>
          <a:prstGeom prst="bentConnector3">
            <a:avLst>
              <a:gd name="adj1" fmla="val 1257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70" idx="3"/>
            <a:endCxn id="7" idx="1"/>
          </p:cNvCxnSpPr>
          <p:nvPr/>
        </p:nvCxnSpPr>
        <p:spPr>
          <a:xfrm flipV="1">
            <a:off x="4203700" y="3128963"/>
            <a:ext cx="723900" cy="13827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103"/>
          <p:cNvSpPr txBox="1">
            <a:spLocks noChangeArrowheads="1"/>
          </p:cNvSpPr>
          <p:nvPr/>
        </p:nvSpPr>
        <p:spPr bwMode="auto">
          <a:xfrm>
            <a:off x="279400" y="14620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สิ่งแวดล้อมทางกายภาพมีความเหมาะสมเพียงใด</a:t>
            </a:r>
          </a:p>
        </p:txBody>
      </p:sp>
      <p:sp>
        <p:nvSpPr>
          <p:cNvPr id="17446" name="TextBox 104"/>
          <p:cNvSpPr txBox="1">
            <a:spLocks noChangeArrowheads="1"/>
          </p:cNvSpPr>
          <p:nvPr/>
        </p:nvSpPr>
        <p:spPr bwMode="auto">
          <a:xfrm>
            <a:off x="581025" y="2305050"/>
            <a:ext cx="2044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อุปกรณ์เครื่องมือที่ใช้มีความน่าเชื่อถือเพียงใด</a:t>
            </a:r>
          </a:p>
        </p:txBody>
      </p:sp>
      <p:sp>
        <p:nvSpPr>
          <p:cNvPr id="17447" name="TextBox 105"/>
          <p:cNvSpPr txBox="1">
            <a:spLocks noChangeArrowheads="1"/>
          </p:cNvSpPr>
          <p:nvPr/>
        </p:nvSpPr>
        <p:spPr bwMode="auto">
          <a:xfrm>
            <a:off x="527050" y="3255963"/>
            <a:ext cx="212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น้ำยาและวัสดุที่ใช้มีคุณภาพน่าเชื่อถือเพียงใด</a:t>
            </a:r>
          </a:p>
        </p:txBody>
      </p:sp>
      <p:sp>
        <p:nvSpPr>
          <p:cNvPr id="17448" name="TextBox 106"/>
          <p:cNvSpPr txBox="1">
            <a:spLocks noChangeArrowheads="1"/>
          </p:cNvSpPr>
          <p:nvPr/>
        </p:nvSpPr>
        <p:spPr bwMode="auto">
          <a:xfrm>
            <a:off x="0" y="4156075"/>
            <a:ext cx="2647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มาตรฐานการปฏิบัติงาน ได้รับการพิสูจน์ว่าเชื่อถือได้ และมีการปฏิบัติตามอย่างเคร่งครัดเพียงใด</a:t>
            </a:r>
          </a:p>
        </p:txBody>
      </p:sp>
      <p:sp>
        <p:nvSpPr>
          <p:cNvPr id="17449" name="TextBox 107"/>
          <p:cNvSpPr txBox="1">
            <a:spLocks noChangeArrowheads="1"/>
          </p:cNvSpPr>
          <p:nvPr/>
        </p:nvSpPr>
        <p:spPr bwMode="auto">
          <a:xfrm>
            <a:off x="279400" y="50260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สิ่งส่งตรวจที่ได้รับมีคุณสมบัติตามที่กำหนดไว้เพียงใด</a:t>
            </a:r>
          </a:p>
        </p:txBody>
      </p:sp>
      <p:sp>
        <p:nvSpPr>
          <p:cNvPr id="17450" name="TextBox 108"/>
          <p:cNvSpPr txBox="1">
            <a:spLocks noChangeArrowheads="1"/>
          </p:cNvSpPr>
          <p:nvPr/>
        </p:nvSpPr>
        <p:spPr bwMode="auto">
          <a:xfrm>
            <a:off x="5087938" y="95250"/>
            <a:ext cx="327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การสื่อสารระหว่างห้องปฏฺบัติการและผู้ใช้ มีความครอบคลุมและมีประสิทธิภาพเพียงใด</a:t>
            </a:r>
          </a:p>
        </p:txBody>
      </p:sp>
      <p:sp>
        <p:nvSpPr>
          <p:cNvPr id="17451" name="TextBox 109"/>
          <p:cNvSpPr txBox="1">
            <a:spLocks noChangeArrowheads="1"/>
          </p:cNvSpPr>
          <p:nvPr/>
        </p:nvSpPr>
        <p:spPr bwMode="auto">
          <a:xfrm>
            <a:off x="4676775" y="1528763"/>
            <a:ext cx="2046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ผลการทำ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PT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</a:t>
            </a:r>
          </a:p>
        </p:txBody>
      </p:sp>
      <p:sp>
        <p:nvSpPr>
          <p:cNvPr id="17452" name="TextBox 110"/>
          <p:cNvSpPr txBox="1">
            <a:spLocks noChangeArrowheads="1"/>
          </p:cNvSpPr>
          <p:nvPr/>
        </p:nvSpPr>
        <p:spPr bwMode="auto">
          <a:xfrm>
            <a:off x="4679950" y="3298825"/>
            <a:ext cx="204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QA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ของการตรวจมีความน่าเชื่อถือเพียงใด</a:t>
            </a:r>
          </a:p>
        </p:txBody>
      </p:sp>
      <p:sp>
        <p:nvSpPr>
          <p:cNvPr id="17453" name="TextBox 111"/>
          <p:cNvSpPr txBox="1">
            <a:spLocks noChangeArrowheads="1"/>
          </p:cNvSpPr>
          <p:nvPr/>
        </p:nvSpPr>
        <p:spPr bwMode="auto">
          <a:xfrm>
            <a:off x="7015163" y="3370263"/>
            <a:ext cx="2044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คุณภาพรายงานเป็นอย่างไร</a:t>
            </a:r>
          </a:p>
        </p:txBody>
      </p:sp>
      <p:sp>
        <p:nvSpPr>
          <p:cNvPr id="17454" name="TextBox 112"/>
          <p:cNvSpPr txBox="1">
            <a:spLocks noChangeArrowheads="1"/>
          </p:cNvSpPr>
          <p:nvPr/>
        </p:nvSpPr>
        <p:spPr bwMode="auto">
          <a:xfrm>
            <a:off x="6777038" y="4846638"/>
            <a:ext cx="2395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มีการจัดการกับสิ่งส่งตรวจที่เหลืออย่างเหมาะสมเพียงใด</a:t>
            </a:r>
          </a:p>
        </p:txBody>
      </p:sp>
      <p:sp>
        <p:nvSpPr>
          <p:cNvPr id="17455" name="TextBox 113"/>
          <p:cNvSpPr txBox="1">
            <a:spLocks noChangeArrowheads="1"/>
          </p:cNvSpPr>
          <p:nvPr/>
        </p:nvSpPr>
        <p:spPr bwMode="auto">
          <a:xfrm>
            <a:off x="8828088" y="1635125"/>
            <a:ext cx="2376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มีการแปลความหมายผลการตรวจโดยห้องปฏิบัติการ (เมื่อมีข้อบ่งชี้) เหมาะสมเพียงใด</a:t>
            </a:r>
          </a:p>
        </p:txBody>
      </p:sp>
      <p:sp>
        <p:nvSpPr>
          <p:cNvPr id="17456" name="TextBox 114"/>
          <p:cNvSpPr txBox="1">
            <a:spLocks noChangeArrowheads="1"/>
          </p:cNvSpPr>
          <p:nvPr/>
        </p:nvSpPr>
        <p:spPr bwMode="auto">
          <a:xfrm>
            <a:off x="6450013" y="6029325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ระบบบริหารคุณภาพมีประสิทธิภาพเพียงใด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9063038" y="139700"/>
            <a:ext cx="28765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คลังเลือด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9638" y="3257550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Transfusion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71475" y="623888"/>
            <a:ext cx="2273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การคัดเลือกผู้บริจาคเลือด 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มึความเหมาะสมเพียงใด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มั่นใจในความเสี่ยงที่น้อยที่สุดเพียงใด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7875" y="1585913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Preparation of Blood Component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4375" y="15890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Storage/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Red Cross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7863" y="3106738"/>
            <a:ext cx="2085975" cy="706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Testing &amp; Matching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1888" y="5287963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Hemovigilance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" y="3117850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9638" y="1600200"/>
            <a:ext cx="141128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Donor Selection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4313" y="1590675"/>
            <a:ext cx="14906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Collection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41888" y="6138863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Elbow Connector 15"/>
          <p:cNvCxnSpPr>
            <a:stCxn id="9" idx="1"/>
            <a:endCxn id="10" idx="2"/>
          </p:cNvCxnSpPr>
          <p:nvPr/>
        </p:nvCxnSpPr>
        <p:spPr>
          <a:xfrm rot="10800000">
            <a:off x="1601788" y="3825875"/>
            <a:ext cx="3340100" cy="16621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2"/>
            <a:endCxn id="9" idx="3"/>
          </p:cNvCxnSpPr>
          <p:nvPr/>
        </p:nvCxnSpPr>
        <p:spPr>
          <a:xfrm rot="5400000">
            <a:off x="8020050" y="2665413"/>
            <a:ext cx="1830388" cy="38147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46525" y="3273425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Indication/Order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2" name="Elbow Connector 21"/>
          <p:cNvCxnSpPr>
            <a:stCxn id="7" idx="3"/>
            <a:endCxn id="4" idx="1"/>
          </p:cNvCxnSpPr>
          <p:nvPr/>
        </p:nvCxnSpPr>
        <p:spPr>
          <a:xfrm>
            <a:off x="9150350" y="1943100"/>
            <a:ext cx="649288" cy="1514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4" idx="1"/>
          </p:cNvCxnSpPr>
          <p:nvPr/>
        </p:nvCxnSpPr>
        <p:spPr>
          <a:xfrm flipV="1">
            <a:off x="9113838" y="3457575"/>
            <a:ext cx="685800" cy="15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3"/>
            <a:endCxn id="8" idx="1"/>
          </p:cNvCxnSpPr>
          <p:nvPr/>
        </p:nvCxnSpPr>
        <p:spPr>
          <a:xfrm flipV="1">
            <a:off x="6032500" y="3459163"/>
            <a:ext cx="995363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0" idx="3"/>
            <a:endCxn id="20" idx="1"/>
          </p:cNvCxnSpPr>
          <p:nvPr/>
        </p:nvCxnSpPr>
        <p:spPr>
          <a:xfrm>
            <a:off x="2644775" y="3471863"/>
            <a:ext cx="1301750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59488" y="4383088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use 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2" name="Elbow Connector 31"/>
          <p:cNvCxnSpPr>
            <a:stCxn id="4" idx="2"/>
            <a:endCxn id="30" idx="3"/>
          </p:cNvCxnSpPr>
          <p:nvPr/>
        </p:nvCxnSpPr>
        <p:spPr>
          <a:xfrm rot="5400000">
            <a:off x="9031287" y="2771776"/>
            <a:ext cx="925513" cy="26971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1"/>
            <a:endCxn id="20" idx="2"/>
          </p:cNvCxnSpPr>
          <p:nvPr/>
        </p:nvCxnSpPr>
        <p:spPr>
          <a:xfrm rot="10800000">
            <a:off x="4989513" y="3673475"/>
            <a:ext cx="1069975" cy="9096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  <a:endCxn id="12" idx="1"/>
          </p:cNvCxnSpPr>
          <p:nvPr/>
        </p:nvCxnSpPr>
        <p:spPr>
          <a:xfrm flipV="1">
            <a:off x="2320925" y="1944688"/>
            <a:ext cx="433388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3"/>
            <a:endCxn id="6" idx="1"/>
          </p:cNvCxnSpPr>
          <p:nvPr/>
        </p:nvCxnSpPr>
        <p:spPr>
          <a:xfrm flipV="1">
            <a:off x="4244975" y="1939925"/>
            <a:ext cx="3429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0"/>
            <a:endCxn id="11" idx="2"/>
          </p:cNvCxnSpPr>
          <p:nvPr/>
        </p:nvCxnSpPr>
        <p:spPr>
          <a:xfrm flipV="1">
            <a:off x="1601788" y="2308225"/>
            <a:ext cx="14287" cy="80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3"/>
            <a:endCxn id="7" idx="1"/>
          </p:cNvCxnSpPr>
          <p:nvPr/>
        </p:nvCxnSpPr>
        <p:spPr>
          <a:xfrm>
            <a:off x="6673850" y="1939925"/>
            <a:ext cx="390525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2"/>
            <a:endCxn id="13" idx="0"/>
          </p:cNvCxnSpPr>
          <p:nvPr/>
        </p:nvCxnSpPr>
        <p:spPr>
          <a:xfrm>
            <a:off x="5984875" y="5688013"/>
            <a:ext cx="0" cy="450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TextBox 49"/>
          <p:cNvSpPr txBox="1">
            <a:spLocks noChangeArrowheads="1"/>
          </p:cNvSpPr>
          <p:nvPr/>
        </p:nvSpPr>
        <p:spPr bwMode="auto">
          <a:xfrm>
            <a:off x="2506663" y="635000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การเจาะเก็บเลือดทำโดยบุคคล ทรัพยากร และกระบวนการที่พร้อมและเหมาะสมเพียงใด</a:t>
            </a:r>
          </a:p>
        </p:txBody>
      </p:sp>
      <p:sp>
        <p:nvSpPr>
          <p:cNvPr id="18461" name="TextBox 50"/>
          <p:cNvSpPr txBox="1">
            <a:spLocks noChangeArrowheads="1"/>
          </p:cNvSpPr>
          <p:nvPr/>
        </p:nvSpPr>
        <p:spPr bwMode="auto">
          <a:xfrm>
            <a:off x="4602163" y="428625"/>
            <a:ext cx="19875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การเตรียมส่วนประกอบของเลือดทำโดยบุคคล ทรัพยากร และกระบวนการที่พร้อมและเหมาะสมเพียงใด</a:t>
            </a:r>
          </a:p>
        </p:txBody>
      </p:sp>
      <p:sp>
        <p:nvSpPr>
          <p:cNvPr id="18462" name="TextBox 51"/>
          <p:cNvSpPr txBox="1">
            <a:spLocks noChangeArrowheads="1"/>
          </p:cNvSpPr>
          <p:nvPr/>
        </p:nvSpPr>
        <p:spPr bwMode="auto">
          <a:xfrm>
            <a:off x="7048500" y="625475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การจัดเก็บเลือดมีเหมาะสมเพียงใด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การขอเลือดจากกาชาดมีประสิทธิภาพเพียงใด</a:t>
            </a:r>
          </a:p>
        </p:txBody>
      </p:sp>
      <p:sp>
        <p:nvSpPr>
          <p:cNvPr id="18463" name="TextBox 52"/>
          <p:cNvSpPr txBox="1">
            <a:spLocks noChangeArrowheads="1"/>
          </p:cNvSpPr>
          <p:nvPr/>
        </p:nvSpPr>
        <p:spPr bwMode="auto">
          <a:xfrm>
            <a:off x="4022725" y="2757488"/>
            <a:ext cx="1987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การสั่งใช้เลือดมีข้อบ่งชี้ที่เหมาะสมเพียงใด</a:t>
            </a:r>
          </a:p>
        </p:txBody>
      </p:sp>
      <p:sp>
        <p:nvSpPr>
          <p:cNvPr id="18464" name="TextBox 53"/>
          <p:cNvSpPr txBox="1">
            <a:spLocks noChangeArrowheads="1"/>
          </p:cNvSpPr>
          <p:nvPr/>
        </p:nvSpPr>
        <p:spPr bwMode="auto">
          <a:xfrm>
            <a:off x="9561513" y="2120900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คลังเลือดสามารถตอบสนองความต้องการในด้านปริมาณและความเร่งด่วนได้ดีเพียงใด</a:t>
            </a:r>
          </a:p>
        </p:txBody>
      </p:sp>
      <p:sp>
        <p:nvSpPr>
          <p:cNvPr id="18465" name="TextBox 54"/>
          <p:cNvSpPr txBox="1">
            <a:spLocks noChangeArrowheads="1"/>
          </p:cNvSpPr>
          <p:nvPr/>
        </p:nvSpPr>
        <p:spPr bwMode="auto">
          <a:xfrm>
            <a:off x="7146925" y="2422525"/>
            <a:ext cx="1987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การเจาะและตรวจเลือดเพื่อ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X-match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มีความรัดกุมเพียงใด</a:t>
            </a:r>
          </a:p>
        </p:txBody>
      </p:sp>
      <p:sp>
        <p:nvSpPr>
          <p:cNvPr id="18466" name="TextBox 55"/>
          <p:cNvSpPr txBox="1">
            <a:spLocks noChangeArrowheads="1"/>
          </p:cNvSpPr>
          <p:nvPr/>
        </p:nvSpPr>
        <p:spPr bwMode="auto">
          <a:xfrm>
            <a:off x="0" y="3906838"/>
            <a:ext cx="3638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มีนโยบายและระเบียบปฏิบัติที่ครอบคลุมเพียงใด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มีการปรับปรุงให้ทันสมัยอยู่ตลอดเวลาหรือไม่</a:t>
            </a:r>
          </a:p>
        </p:txBody>
      </p:sp>
      <p:sp>
        <p:nvSpPr>
          <p:cNvPr id="18467" name="TextBox 56"/>
          <p:cNvSpPr txBox="1">
            <a:spLocks noChangeArrowheads="1"/>
          </p:cNvSpPr>
          <p:nvPr/>
        </p:nvSpPr>
        <p:spPr bwMode="auto">
          <a:xfrm>
            <a:off x="7019925" y="5976938"/>
            <a:ext cx="24844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การตอบสนองเมื่อเกิดเหตุการณ์ไม่พึงประสงค์มีประสิทธิภาพเพียงใด ผลลัพธ์เป็นอย่างไร</a:t>
            </a:r>
          </a:p>
        </p:txBody>
      </p:sp>
      <p:sp>
        <p:nvSpPr>
          <p:cNvPr id="18468" name="TextBox 57"/>
          <p:cNvSpPr txBox="1">
            <a:spLocks noChangeArrowheads="1"/>
          </p:cNvSpPr>
          <p:nvPr/>
        </p:nvSpPr>
        <p:spPr bwMode="auto">
          <a:xfrm>
            <a:off x="5880100" y="3911600"/>
            <a:ext cx="2538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มีการนำผลการทบทวนไปสื่อสารและปรับปรุงอย่างไร</a:t>
            </a:r>
          </a:p>
        </p:txBody>
      </p:sp>
      <p:sp>
        <p:nvSpPr>
          <p:cNvPr id="18469" name="TextBox 58"/>
          <p:cNvSpPr txBox="1">
            <a:spLocks noChangeArrowheads="1"/>
          </p:cNvSpPr>
          <p:nvPr/>
        </p:nvSpPr>
        <p:spPr bwMode="auto">
          <a:xfrm>
            <a:off x="3867150" y="4816475"/>
            <a:ext cx="428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มีการเฝ้าระวังที่ครอบคลุมตามแนวทางของศูนย์บริการโลหิตแห่งชาติและมีประสิทธิภาพเพียงใด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9063038" y="139700"/>
            <a:ext cx="28765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บริการรังสีวิทยา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47200" y="27701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Reliable &amp; Accurate Results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55575" y="468313"/>
            <a:ext cx="248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ผู้ตรวจมีความรู้ความสามารถเหมาะสมเพียงใด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29225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7600" y="2770188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Imaging Study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0175" y="2386013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6525" y="5073650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0175" y="3810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0175" y="15382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7425" y="2085975"/>
            <a:ext cx="1762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Interpretation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/>
          <p:cNvCxnSpPr>
            <a:stCxn id="7" idx="0"/>
            <a:endCxn id="16" idx="1"/>
          </p:cNvCxnSpPr>
          <p:nvPr/>
        </p:nvCxnSpPr>
        <p:spPr>
          <a:xfrm rot="5400000" flipH="1" flipV="1">
            <a:off x="5637213" y="2339975"/>
            <a:ext cx="484188" cy="376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3" idx="1"/>
          </p:cNvCxnSpPr>
          <p:nvPr/>
        </p:nvCxnSpPr>
        <p:spPr>
          <a:xfrm>
            <a:off x="8842375" y="3122613"/>
            <a:ext cx="504825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3"/>
            <a:endCxn id="7" idx="1"/>
          </p:cNvCxnSpPr>
          <p:nvPr/>
        </p:nvCxnSpPr>
        <p:spPr>
          <a:xfrm>
            <a:off x="4197350" y="2586038"/>
            <a:ext cx="730250" cy="5381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4" idx="3"/>
            <a:endCxn id="7" idx="1"/>
          </p:cNvCxnSpPr>
          <p:nvPr/>
        </p:nvCxnSpPr>
        <p:spPr>
          <a:xfrm>
            <a:off x="4197350" y="1738313"/>
            <a:ext cx="730250" cy="1385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" idx="3"/>
            <a:endCxn id="7" idx="1"/>
          </p:cNvCxnSpPr>
          <p:nvPr/>
        </p:nvCxnSpPr>
        <p:spPr>
          <a:xfrm>
            <a:off x="4197350" y="735013"/>
            <a:ext cx="730250" cy="2389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" idx="3"/>
            <a:endCxn id="7" idx="1"/>
          </p:cNvCxnSpPr>
          <p:nvPr/>
        </p:nvCxnSpPr>
        <p:spPr>
          <a:xfrm flipV="1">
            <a:off x="4203700" y="3124200"/>
            <a:ext cx="723900" cy="2149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926138" y="5664200"/>
            <a:ext cx="3667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 System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6" name="Elbow Connector 55"/>
          <p:cNvCxnSpPr>
            <a:stCxn id="3" idx="2"/>
            <a:endCxn id="54" idx="3"/>
          </p:cNvCxnSpPr>
          <p:nvPr/>
        </p:nvCxnSpPr>
        <p:spPr>
          <a:xfrm rot="5400000">
            <a:off x="8798720" y="4272756"/>
            <a:ext cx="2386012" cy="796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4" idx="1"/>
            <a:endCxn id="13" idx="1"/>
          </p:cNvCxnSpPr>
          <p:nvPr/>
        </p:nvCxnSpPr>
        <p:spPr>
          <a:xfrm rot="10800000">
            <a:off x="2670175" y="735013"/>
            <a:ext cx="3255963" cy="51292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4" idx="1"/>
            <a:endCxn id="9" idx="1"/>
          </p:cNvCxnSpPr>
          <p:nvPr/>
        </p:nvCxnSpPr>
        <p:spPr>
          <a:xfrm rot="10800000">
            <a:off x="2676525" y="5273675"/>
            <a:ext cx="3249613" cy="590550"/>
          </a:xfrm>
          <a:prstGeom prst="bentConnector3">
            <a:avLst>
              <a:gd name="adj1" fmla="val 126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4" idx="1"/>
            <a:endCxn id="8" idx="1"/>
          </p:cNvCxnSpPr>
          <p:nvPr/>
        </p:nvCxnSpPr>
        <p:spPr>
          <a:xfrm rot="10800000">
            <a:off x="2670175" y="2586038"/>
            <a:ext cx="3255963" cy="3278187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54" idx="1"/>
            <a:endCxn id="14" idx="1"/>
          </p:cNvCxnSpPr>
          <p:nvPr/>
        </p:nvCxnSpPr>
        <p:spPr>
          <a:xfrm rot="10800000">
            <a:off x="2670175" y="1738313"/>
            <a:ext cx="3255963" cy="41259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676525" y="4311650"/>
            <a:ext cx="1527175" cy="401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SOP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2" name="Elbow Connector 71"/>
          <p:cNvCxnSpPr>
            <a:stCxn id="54" idx="1"/>
            <a:endCxn id="70" idx="1"/>
          </p:cNvCxnSpPr>
          <p:nvPr/>
        </p:nvCxnSpPr>
        <p:spPr>
          <a:xfrm rot="10800000">
            <a:off x="2676525" y="4511675"/>
            <a:ext cx="3249613" cy="1352550"/>
          </a:xfrm>
          <a:prstGeom prst="bentConnector3">
            <a:avLst>
              <a:gd name="adj1" fmla="val 1257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70" idx="3"/>
            <a:endCxn id="7" idx="1"/>
          </p:cNvCxnSpPr>
          <p:nvPr/>
        </p:nvCxnSpPr>
        <p:spPr>
          <a:xfrm flipV="1">
            <a:off x="4203700" y="3124200"/>
            <a:ext cx="723900" cy="1387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3" name="TextBox 103"/>
          <p:cNvSpPr txBox="1">
            <a:spLocks noChangeArrowheads="1"/>
          </p:cNvSpPr>
          <p:nvPr/>
        </p:nvSpPr>
        <p:spPr bwMode="auto">
          <a:xfrm>
            <a:off x="279400" y="14620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สิ่งแวดล้อมทางกายภาพมีความเหมาะสมเพียงใด</a:t>
            </a:r>
          </a:p>
        </p:txBody>
      </p:sp>
      <p:sp>
        <p:nvSpPr>
          <p:cNvPr id="19484" name="TextBox 104"/>
          <p:cNvSpPr txBox="1">
            <a:spLocks noChangeArrowheads="1"/>
          </p:cNvSpPr>
          <p:nvPr/>
        </p:nvSpPr>
        <p:spPr bwMode="auto">
          <a:xfrm>
            <a:off x="279400" y="2305050"/>
            <a:ext cx="2346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อุปกรณ์เครื่องมือที่ใช้มีความปลอดภัยน่าเชื่อถือเพียงใด</a:t>
            </a:r>
          </a:p>
        </p:txBody>
      </p:sp>
      <p:sp>
        <p:nvSpPr>
          <p:cNvPr id="19485" name="TextBox 106"/>
          <p:cNvSpPr txBox="1">
            <a:spLocks noChangeArrowheads="1"/>
          </p:cNvSpPr>
          <p:nvPr/>
        </p:nvSpPr>
        <p:spPr bwMode="auto">
          <a:xfrm>
            <a:off x="0" y="4156075"/>
            <a:ext cx="2647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มาตรฐานการปฏิบัติงาน เหมาะสม และมีการปฏิบัติตามอย่างเคร่งครัดเพียงใด</a:t>
            </a:r>
          </a:p>
        </p:txBody>
      </p:sp>
      <p:sp>
        <p:nvSpPr>
          <p:cNvPr id="19486" name="TextBox 107"/>
          <p:cNvSpPr txBox="1">
            <a:spLocks noChangeArrowheads="1"/>
          </p:cNvSpPr>
          <p:nvPr/>
        </p:nvSpPr>
        <p:spPr bwMode="auto">
          <a:xfrm>
            <a:off x="279400" y="50260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ผู้ป่วยได้รับการเตรียมตัวอย่างเหมาะสมเพียงใด</a:t>
            </a:r>
          </a:p>
        </p:txBody>
      </p:sp>
      <p:sp>
        <p:nvSpPr>
          <p:cNvPr id="19487" name="TextBox 110"/>
          <p:cNvSpPr txBox="1">
            <a:spLocks noChangeArrowheads="1"/>
          </p:cNvSpPr>
          <p:nvPr/>
        </p:nvSpPr>
        <p:spPr bwMode="auto">
          <a:xfrm>
            <a:off x="4491038" y="3473450"/>
            <a:ext cx="2635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เทคนิคการตรวจเหมาะสมเพียงใด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ภาพที่ได้มีคุณภาพเพียงใด</a:t>
            </a:r>
          </a:p>
        </p:txBody>
      </p:sp>
      <p:sp>
        <p:nvSpPr>
          <p:cNvPr id="19488" name="TextBox 111"/>
          <p:cNvSpPr txBox="1">
            <a:spLocks noChangeArrowheads="1"/>
          </p:cNvSpPr>
          <p:nvPr/>
        </p:nvSpPr>
        <p:spPr bwMode="auto">
          <a:xfrm>
            <a:off x="7015163" y="3370263"/>
            <a:ext cx="2044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คุณภาพรายงานเป็นอย่างไร</a:t>
            </a:r>
          </a:p>
        </p:txBody>
      </p:sp>
      <p:sp>
        <p:nvSpPr>
          <p:cNvPr id="19489" name="TextBox 113"/>
          <p:cNvSpPr txBox="1">
            <a:spLocks noChangeArrowheads="1"/>
          </p:cNvSpPr>
          <p:nvPr/>
        </p:nvSpPr>
        <p:spPr bwMode="auto">
          <a:xfrm>
            <a:off x="5749925" y="1562100"/>
            <a:ext cx="237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มีการแปลความหมายผลการตรวจเหมาะสมเพียงใด</a:t>
            </a:r>
          </a:p>
        </p:txBody>
      </p:sp>
      <p:sp>
        <p:nvSpPr>
          <p:cNvPr id="19490" name="TextBox 114"/>
          <p:cNvSpPr txBox="1">
            <a:spLocks noChangeArrowheads="1"/>
          </p:cNvSpPr>
          <p:nvPr/>
        </p:nvSpPr>
        <p:spPr bwMode="auto">
          <a:xfrm>
            <a:off x="6450013" y="6029325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ระบบบริหารคุณภาพมีประสิทธิภาพเพียงใด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41613" y="324485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Measure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Elbow Connector 16"/>
          <p:cNvCxnSpPr>
            <a:stCxn id="16" idx="3"/>
            <a:endCxn id="6" idx="0"/>
          </p:cNvCxnSpPr>
          <p:nvPr/>
        </p:nvCxnSpPr>
        <p:spPr>
          <a:xfrm>
            <a:off x="7829550" y="2286000"/>
            <a:ext cx="249238" cy="6365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3" name="TextBox 54"/>
          <p:cNvSpPr txBox="1">
            <a:spLocks noChangeArrowheads="1"/>
          </p:cNvSpPr>
          <p:nvPr/>
        </p:nvSpPr>
        <p:spPr bwMode="auto">
          <a:xfrm>
            <a:off x="6350" y="3330575"/>
            <a:ext cx="2649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มาตรการป้องกันอันตรายจากรังสีและอื่นๆ รัดกุมและได้ผลเพียงใด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0575" y="5035550"/>
            <a:ext cx="22383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Control of Disease &amp; Hazard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9799638" y="5810250"/>
            <a:ext cx="21256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ประสิทธิภาพประสิทธิผลของการควบคุมโรคและภัยสุขภาพเป็นอย่างไร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7675563" y="198438"/>
            <a:ext cx="4249737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II-8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การเฝ้าระวังโรคและภัยสุขภาพ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850" y="1776413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Policy, Target &amp;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850" y="655638"/>
            <a:ext cx="17319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Steering Team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7650" y="1358900"/>
            <a:ext cx="142398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7650" y="2533650"/>
            <a:ext cx="142398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825" y="808038"/>
            <a:ext cx="17335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</a:t>
            </a:r>
            <a:r>
              <a:rPr lang="th-TH" sz="2000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Entry, Collection, Notification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825" y="2489200"/>
            <a:ext cx="1733550" cy="1014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 &amp; Trend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9638" y="2643188"/>
            <a:ext cx="17319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Diagnosis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59638" y="3870325"/>
            <a:ext cx="17319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Investigation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4575" y="3868738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59638" y="5081588"/>
            <a:ext cx="17319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SRRT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29813" y="2643188"/>
            <a:ext cx="17335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Dissemination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Straight Arrow Connector 16"/>
          <p:cNvCxnSpPr>
            <a:stCxn id="6" idx="2"/>
            <a:endCxn id="5" idx="0"/>
          </p:cNvCxnSpPr>
          <p:nvPr/>
        </p:nvCxnSpPr>
        <p:spPr>
          <a:xfrm>
            <a:off x="1443038" y="1055688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3"/>
            <a:endCxn id="7" idx="1"/>
          </p:cNvCxnSpPr>
          <p:nvPr/>
        </p:nvCxnSpPr>
        <p:spPr>
          <a:xfrm flipV="1">
            <a:off x="2309813" y="1558925"/>
            <a:ext cx="477837" cy="571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8" idx="1"/>
          </p:cNvCxnSpPr>
          <p:nvPr/>
        </p:nvCxnSpPr>
        <p:spPr>
          <a:xfrm>
            <a:off x="2309813" y="2130425"/>
            <a:ext cx="477837" cy="603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0" idx="0"/>
          </p:cNvCxnSpPr>
          <p:nvPr/>
        </p:nvCxnSpPr>
        <p:spPr>
          <a:xfrm>
            <a:off x="5943600" y="1824038"/>
            <a:ext cx="0" cy="665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3"/>
            <a:endCxn id="9" idx="1"/>
          </p:cNvCxnSpPr>
          <p:nvPr/>
        </p:nvCxnSpPr>
        <p:spPr>
          <a:xfrm flipV="1">
            <a:off x="4211638" y="1316038"/>
            <a:ext cx="865187" cy="242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3"/>
            <a:endCxn id="10" idx="1"/>
          </p:cNvCxnSpPr>
          <p:nvPr/>
        </p:nvCxnSpPr>
        <p:spPr>
          <a:xfrm>
            <a:off x="4211638" y="1558925"/>
            <a:ext cx="865187" cy="1438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3"/>
            <a:endCxn id="10" idx="1"/>
          </p:cNvCxnSpPr>
          <p:nvPr/>
        </p:nvCxnSpPr>
        <p:spPr>
          <a:xfrm>
            <a:off x="4211638" y="2733675"/>
            <a:ext cx="865187" cy="263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11" idx="1"/>
          </p:cNvCxnSpPr>
          <p:nvPr/>
        </p:nvCxnSpPr>
        <p:spPr>
          <a:xfrm>
            <a:off x="6810375" y="2997200"/>
            <a:ext cx="449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  <a:endCxn id="12" idx="0"/>
          </p:cNvCxnSpPr>
          <p:nvPr/>
        </p:nvCxnSpPr>
        <p:spPr>
          <a:xfrm>
            <a:off x="8124825" y="3351213"/>
            <a:ext cx="0" cy="51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  <a:endCxn id="13" idx="1"/>
          </p:cNvCxnSpPr>
          <p:nvPr/>
        </p:nvCxnSpPr>
        <p:spPr>
          <a:xfrm flipV="1">
            <a:off x="8991600" y="4222750"/>
            <a:ext cx="942975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0"/>
            <a:endCxn id="12" idx="2"/>
          </p:cNvCxnSpPr>
          <p:nvPr/>
        </p:nvCxnSpPr>
        <p:spPr>
          <a:xfrm flipV="1">
            <a:off x="8124825" y="4578350"/>
            <a:ext cx="0" cy="50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Box 52"/>
          <p:cNvSpPr txBox="1">
            <a:spLocks noChangeArrowheads="1"/>
          </p:cNvSpPr>
          <p:nvPr/>
        </p:nvSpPr>
        <p:spPr bwMode="auto">
          <a:xfrm>
            <a:off x="9732963" y="18526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ผู้เกี่ยวข้องได้รับทราบข้อมูลเกี่ยวกับโรคและภัยสุขภาพอย่างทั่วถึงเพียงใด</a:t>
            </a:r>
          </a:p>
        </p:txBody>
      </p:sp>
      <p:sp>
        <p:nvSpPr>
          <p:cNvPr id="20508" name="TextBox 55"/>
          <p:cNvSpPr txBox="1">
            <a:spLocks noChangeArrowheads="1"/>
          </p:cNvSpPr>
          <p:nvPr/>
        </p:nvSpPr>
        <p:spPr bwMode="auto">
          <a:xfrm>
            <a:off x="7034213" y="5481638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SRRT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มีความพร้อมและมีประสิทธิภาพเพียงใด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7850" y="5338763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Evaluation &amp; Improvement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9" name="Elbow Connector 58"/>
          <p:cNvCxnSpPr>
            <a:stCxn id="2" idx="2"/>
            <a:endCxn id="57" idx="2"/>
          </p:cNvCxnSpPr>
          <p:nvPr/>
        </p:nvCxnSpPr>
        <p:spPr>
          <a:xfrm rot="5400000">
            <a:off x="5969794" y="1216819"/>
            <a:ext cx="303213" cy="9356725"/>
          </a:xfrm>
          <a:prstGeom prst="bentConnector3">
            <a:avLst>
              <a:gd name="adj1" fmla="val 1755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" idx="2"/>
            <a:endCxn id="2" idx="0"/>
          </p:cNvCxnSpPr>
          <p:nvPr/>
        </p:nvCxnSpPr>
        <p:spPr>
          <a:xfrm>
            <a:off x="10799763" y="4576763"/>
            <a:ext cx="0" cy="458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3" idx="0"/>
            <a:endCxn id="15" idx="2"/>
          </p:cNvCxnSpPr>
          <p:nvPr/>
        </p:nvCxnSpPr>
        <p:spPr>
          <a:xfrm flipH="1" flipV="1">
            <a:off x="10796588" y="3351213"/>
            <a:ext cx="3175" cy="517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7" idx="0"/>
          </p:cNvCxnSpPr>
          <p:nvPr/>
        </p:nvCxnSpPr>
        <p:spPr>
          <a:xfrm flipV="1">
            <a:off x="1443038" y="4222750"/>
            <a:ext cx="0" cy="1116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4" name="TextBox 66"/>
          <p:cNvSpPr txBox="1">
            <a:spLocks noChangeArrowheads="1"/>
          </p:cNvSpPr>
          <p:nvPr/>
        </p:nvSpPr>
        <p:spPr bwMode="auto">
          <a:xfrm>
            <a:off x="4911725" y="492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การรับรู้การเกิดโรคที่ต้องเฝ้าระวังเป็นไปอย่างมีประสิทธิภาพเพียงใด</a:t>
            </a:r>
          </a:p>
        </p:txBody>
      </p:sp>
      <p:sp>
        <p:nvSpPr>
          <p:cNvPr id="20515" name="TextBox 35"/>
          <p:cNvSpPr txBox="1">
            <a:spLocks noChangeArrowheads="1"/>
          </p:cNvSpPr>
          <p:nvPr/>
        </p:nvSpPr>
        <p:spPr bwMode="auto">
          <a:xfrm>
            <a:off x="303213" y="2565400"/>
            <a:ext cx="21272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 แผนกลยุทธ์ และแผนปฏิบัติการ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DHS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ครอบคลุมกลุ่มเป้าหมาย สอดคล้องกับปัญาหา และความต้องการของพื้นที่อย่างไร</a:t>
            </a:r>
          </a:p>
        </p:txBody>
      </p:sp>
      <p:sp>
        <p:nvSpPr>
          <p:cNvPr id="20516" name="TextBox 37"/>
          <p:cNvSpPr txBox="1">
            <a:spLocks noChangeArrowheads="1"/>
          </p:cNvSpPr>
          <p:nvPr/>
        </p:nvSpPr>
        <p:spPr bwMode="auto">
          <a:xfrm>
            <a:off x="571500" y="6056313"/>
            <a:ext cx="29749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มีการประเมินและใช้ประโยชน์ของข้อมูลในการปรับเปลี่ยนมาตรการการควบคุมโรคอย่างไรบ้าง</a:t>
            </a:r>
          </a:p>
        </p:txBody>
      </p:sp>
      <p:sp>
        <p:nvSpPr>
          <p:cNvPr id="20517" name="TextBox 38"/>
          <p:cNvSpPr txBox="1">
            <a:spLocks noChangeArrowheads="1"/>
          </p:cNvSpPr>
          <p:nvPr/>
        </p:nvSpPr>
        <p:spPr bwMode="auto">
          <a:xfrm>
            <a:off x="276225" y="11113"/>
            <a:ext cx="2797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ประสิทธิภาพในการขับเคลื่อนแผนและประสานงานกับหน่วยงานที่เกี่ยวข้องเป็นอย่างไร</a:t>
            </a:r>
          </a:p>
        </p:txBody>
      </p:sp>
      <p:sp>
        <p:nvSpPr>
          <p:cNvPr id="20518" name="TextBox 39"/>
          <p:cNvSpPr txBox="1">
            <a:spLocks noChangeArrowheads="1"/>
          </p:cNvSpPr>
          <p:nvPr/>
        </p:nvSpPr>
        <p:spPr bwMode="auto">
          <a:xfrm>
            <a:off x="2562225" y="481013"/>
            <a:ext cx="2127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ผลการประเมินการมีความรู้ความเข้าใจ ความตระหนัก เกี่ยวกับ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DHS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ของบุคลากรทุกคนเป็นอย่างไร</a:t>
            </a:r>
          </a:p>
        </p:txBody>
      </p:sp>
      <p:sp>
        <p:nvSpPr>
          <p:cNvPr id="20519" name="TextBox 40"/>
          <p:cNvSpPr txBox="1">
            <a:spLocks noChangeArrowheads="1"/>
          </p:cNvSpPr>
          <p:nvPr/>
        </p:nvSpPr>
        <p:spPr bwMode="auto">
          <a:xfrm>
            <a:off x="2714625" y="3109913"/>
            <a:ext cx="21272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มีการจัดสรรงบประมาณ ทรัพยากร และเทคโนโลยี เพื่อการเฝ้าระวัง และสอบสวนโรคให้มีประสิทธิภาพได้อย่างไร</a:t>
            </a:r>
          </a:p>
        </p:txBody>
      </p:sp>
      <p:sp>
        <p:nvSpPr>
          <p:cNvPr id="20520" name="TextBox 41"/>
          <p:cNvSpPr txBox="1">
            <a:spLocks noChangeArrowheads="1"/>
          </p:cNvSpPr>
          <p:nvPr/>
        </p:nvSpPr>
        <p:spPr bwMode="auto">
          <a:xfrm>
            <a:off x="4848225" y="3579813"/>
            <a:ext cx="21272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สถานการณ์แนวโน้มของโรคที่เฝ้าระวังเป็นอย่างไร และมีการวางแผนป้องกันควบคุมโรคที่คาดการณ์อย่างไรบ้าง</a:t>
            </a:r>
          </a:p>
        </p:txBody>
      </p:sp>
      <p:sp>
        <p:nvSpPr>
          <p:cNvPr id="20521" name="TextBox 42"/>
          <p:cNvSpPr txBox="1">
            <a:spLocks noChangeArrowheads="1"/>
          </p:cNvSpPr>
          <p:nvPr/>
        </p:nvSpPr>
        <p:spPr bwMode="auto">
          <a:xfrm>
            <a:off x="7058025" y="16748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ความสามารถในการวินิจฉัยและการสืบค้นโรคระบาดมีความรวดเร็วเพียงใด</a:t>
            </a:r>
          </a:p>
        </p:txBody>
      </p:sp>
      <p:sp>
        <p:nvSpPr>
          <p:cNvPr id="20522" name="TextBox 43"/>
          <p:cNvSpPr txBox="1">
            <a:spLocks noChangeArrowheads="1"/>
          </p:cNvSpPr>
          <p:nvPr/>
        </p:nvSpPr>
        <p:spPr bwMode="auto">
          <a:xfrm>
            <a:off x="8315325" y="32750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มีมาตรการป้องกันและควบคุมโรคและภัยสุขภาพเรื่องใดบ้างอย่างไร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Extract 17"/>
          <p:cNvSpPr/>
          <p:nvPr/>
        </p:nvSpPr>
        <p:spPr>
          <a:xfrm>
            <a:off x="1622425" y="2914650"/>
            <a:ext cx="2360613" cy="1296988"/>
          </a:xfrm>
          <a:prstGeom prst="flowChartExtra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Isosceles Triangle 1"/>
          <p:cNvSpPr/>
          <p:nvPr/>
        </p:nvSpPr>
        <p:spPr>
          <a:xfrm>
            <a:off x="322263" y="2936875"/>
            <a:ext cx="4970462" cy="26781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Flowchart: Merge 2"/>
          <p:cNvSpPr/>
          <p:nvPr/>
        </p:nvSpPr>
        <p:spPr>
          <a:xfrm>
            <a:off x="1377950" y="1790700"/>
            <a:ext cx="2820988" cy="1957388"/>
          </a:xfrm>
          <a:prstGeom prst="flowChartMerge">
            <a:avLst/>
          </a:prstGeom>
          <a:solidFill>
            <a:srgbClr val="F8CBA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3944938" y="2773363"/>
            <a:ext cx="1335087" cy="1014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Vision, Mission, Values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7375" y="3609975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6050" y="2270125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Sustainable Organization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4050" y="4729163"/>
            <a:ext cx="19796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 for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4050" y="5900738"/>
            <a:ext cx="199548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4050" y="2692400"/>
            <a:ext cx="19796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9925" y="3730625"/>
            <a:ext cx="196373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Focus on Action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9713" y="5967413"/>
            <a:ext cx="25971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Community Support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1875" y="261938"/>
            <a:ext cx="2798763" cy="1322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Public Concern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Neg. Impact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 Conservation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Legal Compliance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063" y="1901825"/>
            <a:ext cx="20574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Ethical Behavior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1500" y="1135063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Societal Responsibility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088" name="TextBox 14"/>
          <p:cNvSpPr txBox="1">
            <a:spLocks noChangeArrowheads="1"/>
          </p:cNvSpPr>
          <p:nvPr/>
        </p:nvSpPr>
        <p:spPr bwMode="auto">
          <a:xfrm>
            <a:off x="2398713" y="3146425"/>
            <a:ext cx="795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2000" b="1"/>
              <a:t>CEO</a:t>
            </a:r>
            <a:endParaRPr lang="th-TH" altLang="en-US" sz="2000" b="1"/>
          </a:p>
        </p:txBody>
      </p:sp>
      <p:sp>
        <p:nvSpPr>
          <p:cNvPr id="3089" name="TextBox 15"/>
          <p:cNvSpPr txBox="1">
            <a:spLocks noChangeArrowheads="1"/>
          </p:cNvSpPr>
          <p:nvPr/>
        </p:nvSpPr>
        <p:spPr bwMode="auto">
          <a:xfrm>
            <a:off x="1841500" y="1830388"/>
            <a:ext cx="197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2000" b="1"/>
              <a:t>Governing Body</a:t>
            </a:r>
            <a:endParaRPr lang="th-TH" altLang="en-US" sz="2000" b="1"/>
          </a:p>
        </p:txBody>
      </p:sp>
      <p:sp>
        <p:nvSpPr>
          <p:cNvPr id="3090" name="TextBox 16"/>
          <p:cNvSpPr txBox="1">
            <a:spLocks noChangeArrowheads="1"/>
          </p:cNvSpPr>
          <p:nvPr/>
        </p:nvSpPr>
        <p:spPr bwMode="auto">
          <a:xfrm>
            <a:off x="1814513" y="3824288"/>
            <a:ext cx="197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2000" b="1"/>
              <a:t>Management</a:t>
            </a:r>
            <a:endParaRPr lang="th-TH" altLang="en-US" sz="2000" b="1"/>
          </a:p>
        </p:txBody>
      </p:sp>
      <p:sp>
        <p:nvSpPr>
          <p:cNvPr id="3091" name="TextBox 18"/>
          <p:cNvSpPr txBox="1">
            <a:spLocks noChangeArrowheads="1"/>
          </p:cNvSpPr>
          <p:nvPr/>
        </p:nvSpPr>
        <p:spPr bwMode="auto">
          <a:xfrm>
            <a:off x="1833563" y="4705350"/>
            <a:ext cx="1971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2000" b="1"/>
              <a:t>Staff</a:t>
            </a:r>
            <a:endParaRPr lang="th-TH" altLang="en-US" sz="2000" b="1"/>
          </a:p>
        </p:txBody>
      </p:sp>
      <p:cxnSp>
        <p:nvCxnSpPr>
          <p:cNvPr id="21" name="Elbow Connector 20"/>
          <p:cNvCxnSpPr>
            <a:stCxn id="14" idx="3"/>
            <a:endCxn id="6" idx="1"/>
          </p:cNvCxnSpPr>
          <p:nvPr/>
        </p:nvCxnSpPr>
        <p:spPr>
          <a:xfrm>
            <a:off x="9967913" y="1489075"/>
            <a:ext cx="338137" cy="11350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3"/>
            <a:endCxn id="6" idx="1"/>
          </p:cNvCxnSpPr>
          <p:nvPr/>
        </p:nvCxnSpPr>
        <p:spPr>
          <a:xfrm flipV="1">
            <a:off x="9983788" y="2624138"/>
            <a:ext cx="322262" cy="13398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2" idx="3"/>
            <a:endCxn id="14" idx="1"/>
          </p:cNvCxnSpPr>
          <p:nvPr/>
        </p:nvCxnSpPr>
        <p:spPr>
          <a:xfrm>
            <a:off x="7640638" y="923925"/>
            <a:ext cx="550862" cy="5651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3" idx="3"/>
            <a:endCxn id="14" idx="1"/>
          </p:cNvCxnSpPr>
          <p:nvPr/>
        </p:nvCxnSpPr>
        <p:spPr>
          <a:xfrm flipV="1">
            <a:off x="7637463" y="1489075"/>
            <a:ext cx="554037" cy="612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3"/>
            <a:endCxn id="9" idx="1"/>
          </p:cNvCxnSpPr>
          <p:nvPr/>
        </p:nvCxnSpPr>
        <p:spPr>
          <a:xfrm flipV="1">
            <a:off x="5280025" y="2892425"/>
            <a:ext cx="454025" cy="388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3"/>
            <a:endCxn id="10" idx="1"/>
          </p:cNvCxnSpPr>
          <p:nvPr/>
        </p:nvCxnSpPr>
        <p:spPr>
          <a:xfrm>
            <a:off x="5280025" y="3281363"/>
            <a:ext cx="469900" cy="6492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3"/>
            <a:endCxn id="5" idx="1"/>
          </p:cNvCxnSpPr>
          <p:nvPr/>
        </p:nvCxnSpPr>
        <p:spPr>
          <a:xfrm>
            <a:off x="7713663" y="2892425"/>
            <a:ext cx="493712" cy="107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3"/>
            <a:endCxn id="5" idx="1"/>
          </p:cNvCxnSpPr>
          <p:nvPr/>
        </p:nvCxnSpPr>
        <p:spPr>
          <a:xfrm>
            <a:off x="7713663" y="3930650"/>
            <a:ext cx="493712" cy="333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3"/>
            <a:endCxn id="5" idx="1"/>
          </p:cNvCxnSpPr>
          <p:nvPr/>
        </p:nvCxnSpPr>
        <p:spPr>
          <a:xfrm flipV="1">
            <a:off x="7713663" y="3963988"/>
            <a:ext cx="493712" cy="1119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3"/>
            <a:endCxn id="5" idx="1"/>
          </p:cNvCxnSpPr>
          <p:nvPr/>
        </p:nvCxnSpPr>
        <p:spPr>
          <a:xfrm flipV="1">
            <a:off x="7729538" y="3963988"/>
            <a:ext cx="477837" cy="2136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" idx="3"/>
            <a:endCxn id="11" idx="0"/>
          </p:cNvCxnSpPr>
          <p:nvPr/>
        </p:nvCxnSpPr>
        <p:spPr>
          <a:xfrm>
            <a:off x="2808288" y="5614988"/>
            <a:ext cx="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" idx="3"/>
            <a:endCxn id="7" idx="1"/>
          </p:cNvCxnSpPr>
          <p:nvPr/>
        </p:nvCxnSpPr>
        <p:spPr>
          <a:xfrm>
            <a:off x="5280025" y="3281363"/>
            <a:ext cx="454025" cy="1801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" idx="3"/>
            <a:endCxn id="8" idx="1"/>
          </p:cNvCxnSpPr>
          <p:nvPr/>
        </p:nvCxnSpPr>
        <p:spPr>
          <a:xfrm>
            <a:off x="5280025" y="3281363"/>
            <a:ext cx="454025" cy="2819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Arrow 53"/>
          <p:cNvSpPr/>
          <p:nvPr/>
        </p:nvSpPr>
        <p:spPr>
          <a:xfrm>
            <a:off x="3348038" y="3125788"/>
            <a:ext cx="473075" cy="29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106" name="TextBox 55"/>
          <p:cNvSpPr txBox="1">
            <a:spLocks noChangeArrowheads="1"/>
          </p:cNvSpPr>
          <p:nvPr/>
        </p:nvSpPr>
        <p:spPr bwMode="auto">
          <a:xfrm>
            <a:off x="5380038" y="6305550"/>
            <a:ext cx="28352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วัฒนธรรมความปลอดภัยเป็นอย่างไร</a:t>
            </a:r>
          </a:p>
        </p:txBody>
      </p:sp>
      <p:sp>
        <p:nvSpPr>
          <p:cNvPr id="3107" name="TextBox 56"/>
          <p:cNvSpPr txBox="1">
            <a:spLocks noChangeArrowheads="1"/>
          </p:cNvSpPr>
          <p:nvPr/>
        </p:nvSpPr>
        <p:spPr bwMode="auto">
          <a:xfrm>
            <a:off x="5475288" y="5459413"/>
            <a:ext cx="256381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บรรยากาศการพัฒนาเป็นอย่างไร</a:t>
            </a:r>
          </a:p>
        </p:txBody>
      </p:sp>
      <p:sp>
        <p:nvSpPr>
          <p:cNvPr id="3108" name="TextBox 57"/>
          <p:cNvSpPr txBox="1">
            <a:spLocks noChangeArrowheads="1"/>
          </p:cNvSpPr>
          <p:nvPr/>
        </p:nvSpPr>
        <p:spPr bwMode="auto">
          <a:xfrm>
            <a:off x="7999413" y="4354513"/>
            <a:ext cx="2328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ผลงานขององค์กรเป็นอย่างไร</a:t>
            </a:r>
          </a:p>
        </p:txBody>
      </p:sp>
      <p:sp>
        <p:nvSpPr>
          <p:cNvPr id="3109" name="TextBox 58"/>
          <p:cNvSpPr txBox="1">
            <a:spLocks noChangeArrowheads="1"/>
          </p:cNvSpPr>
          <p:nvPr/>
        </p:nvSpPr>
        <p:spPr bwMode="auto">
          <a:xfrm>
            <a:off x="5597525" y="3071813"/>
            <a:ext cx="2327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ประสิทธิภาพของการสื่อสารเป็นอย่างไร</a:t>
            </a:r>
          </a:p>
        </p:txBody>
      </p:sp>
      <p:sp>
        <p:nvSpPr>
          <p:cNvPr id="3110" name="TextBox 59"/>
          <p:cNvSpPr txBox="1">
            <a:spLocks noChangeArrowheads="1"/>
          </p:cNvSpPr>
          <p:nvPr/>
        </p:nvSpPr>
        <p:spPr bwMode="auto">
          <a:xfrm>
            <a:off x="5543550" y="4108450"/>
            <a:ext cx="232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การปฏิบัติตามสิ่งที่องค์กรมุ่งเน้นเป็นอย่างไร</a:t>
            </a:r>
          </a:p>
        </p:txBody>
      </p:sp>
      <p:sp>
        <p:nvSpPr>
          <p:cNvPr id="3111" name="TextBox 60"/>
          <p:cNvSpPr txBox="1">
            <a:spLocks noChangeArrowheads="1"/>
          </p:cNvSpPr>
          <p:nvPr/>
        </p:nvSpPr>
        <p:spPr bwMode="auto">
          <a:xfrm>
            <a:off x="1204913" y="6403975"/>
            <a:ext cx="3162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ชุมชนได้รับประโยชน์จากองค์กรอย่างไร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38338" y="2163763"/>
            <a:ext cx="17192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Accountability &amp; Evaluation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64" name="Elbow Connector 63"/>
          <p:cNvCxnSpPr>
            <a:stCxn id="4" idx="0"/>
            <a:endCxn id="12" idx="1"/>
          </p:cNvCxnSpPr>
          <p:nvPr/>
        </p:nvCxnSpPr>
        <p:spPr>
          <a:xfrm rot="5400000" flipH="1" flipV="1">
            <a:off x="3802063" y="1733550"/>
            <a:ext cx="1849438" cy="2301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4" idx="0"/>
            <a:endCxn id="13" idx="1"/>
          </p:cNvCxnSpPr>
          <p:nvPr/>
        </p:nvCxnSpPr>
        <p:spPr>
          <a:xfrm rot="5400000" flipH="1" flipV="1">
            <a:off x="4760119" y="1953419"/>
            <a:ext cx="671513" cy="9683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66"/>
          <p:cNvSpPr txBox="1">
            <a:spLocks noChangeArrowheads="1"/>
          </p:cNvSpPr>
          <p:nvPr/>
        </p:nvSpPr>
        <p:spPr bwMode="auto">
          <a:xfrm>
            <a:off x="7824788" y="576263"/>
            <a:ext cx="235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องค์กรแสดงความรับผิดชอบต่อสังคมดีเพียงใด</a:t>
            </a:r>
          </a:p>
        </p:txBody>
      </p:sp>
      <p:sp>
        <p:nvSpPr>
          <p:cNvPr id="3116" name="TextBox 67"/>
          <p:cNvSpPr txBox="1">
            <a:spLocks noChangeArrowheads="1"/>
          </p:cNvSpPr>
          <p:nvPr/>
        </p:nvSpPr>
        <p:spPr bwMode="auto">
          <a:xfrm>
            <a:off x="558800" y="371475"/>
            <a:ext cx="201612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การนำองค์กร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II-9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การทำงานกับชุมชน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32963" y="2370138"/>
            <a:ext cx="193040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Better Community’s &amp; People’ s Health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9636125" y="1819275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สภาวะสุขภาพของชุมชนเปลี่ยนไปอย่างไร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25" y="1441450"/>
            <a:ext cx="2130425" cy="16303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Health Promotion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4288" y="341313"/>
            <a:ext cx="21304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Collaborate with Other Providers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8" name="Straight Arrow Connector 7"/>
          <p:cNvCxnSpPr>
            <a:stCxn id="6" idx="2"/>
            <a:endCxn id="5" idx="0"/>
          </p:cNvCxnSpPr>
          <p:nvPr/>
        </p:nvCxnSpPr>
        <p:spPr>
          <a:xfrm>
            <a:off x="7429500" y="1049338"/>
            <a:ext cx="7938" cy="3921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3" idx="1"/>
          </p:cNvCxnSpPr>
          <p:nvPr/>
        </p:nvCxnSpPr>
        <p:spPr>
          <a:xfrm>
            <a:off x="8502650" y="2255838"/>
            <a:ext cx="1230313" cy="622300"/>
          </a:xfrm>
          <a:prstGeom prst="bentConnector3">
            <a:avLst>
              <a:gd name="adj1" fmla="val 61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3" t="56590" r="26520" b="22523"/>
          <a:stretch>
            <a:fillRect/>
          </a:stretch>
        </p:blipFill>
        <p:spPr bwMode="auto">
          <a:xfrm>
            <a:off x="6586538" y="2100263"/>
            <a:ext cx="17002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48050" y="1744663"/>
            <a:ext cx="2130425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 &amp; Design Health Promotion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463" y="1746250"/>
            <a:ext cx="212883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Define Communities &amp; Their Needs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 flipV="1">
            <a:off x="2654300" y="2252663"/>
            <a:ext cx="793750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  <a:endCxn id="5" idx="1"/>
          </p:cNvCxnSpPr>
          <p:nvPr/>
        </p:nvCxnSpPr>
        <p:spPr>
          <a:xfrm>
            <a:off x="5578475" y="2252663"/>
            <a:ext cx="7937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463" y="3381375"/>
            <a:ext cx="21288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Community Networking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463" y="5065713"/>
            <a:ext cx="212883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Advocate Healthy Public Health Policy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79800" y="3041650"/>
            <a:ext cx="21304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Groups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79800" y="4714875"/>
            <a:ext cx="21304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Promote Physical Environment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81388" y="3727450"/>
            <a:ext cx="21288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Individuals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79800" y="5703888"/>
            <a:ext cx="2130425" cy="706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Promote Social Climate &amp; Support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1713" y="4105275"/>
            <a:ext cx="2695575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Communities Are Able to Improve Its Health &amp; Well-being</a:t>
            </a:r>
          </a:p>
        </p:txBody>
      </p:sp>
      <p:cxnSp>
        <p:nvCxnSpPr>
          <p:cNvPr id="28" name="Elbow Connector 27"/>
          <p:cNvCxnSpPr>
            <a:stCxn id="26" idx="3"/>
            <a:endCxn id="3" idx="1"/>
          </p:cNvCxnSpPr>
          <p:nvPr/>
        </p:nvCxnSpPr>
        <p:spPr>
          <a:xfrm flipV="1">
            <a:off x="8777288" y="2878138"/>
            <a:ext cx="955675" cy="17351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2" idx="3"/>
            <a:endCxn id="26" idx="1"/>
          </p:cNvCxnSpPr>
          <p:nvPr/>
        </p:nvCxnSpPr>
        <p:spPr>
          <a:xfrm>
            <a:off x="5610225" y="3241675"/>
            <a:ext cx="471488" cy="137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4" idx="3"/>
            <a:endCxn id="26" idx="1"/>
          </p:cNvCxnSpPr>
          <p:nvPr/>
        </p:nvCxnSpPr>
        <p:spPr>
          <a:xfrm>
            <a:off x="5610225" y="4081463"/>
            <a:ext cx="471488" cy="531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3" idx="3"/>
            <a:endCxn id="26" idx="1"/>
          </p:cNvCxnSpPr>
          <p:nvPr/>
        </p:nvCxnSpPr>
        <p:spPr>
          <a:xfrm flipV="1">
            <a:off x="5610225" y="4613275"/>
            <a:ext cx="471488" cy="4556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3"/>
            <a:endCxn id="26" idx="1"/>
          </p:cNvCxnSpPr>
          <p:nvPr/>
        </p:nvCxnSpPr>
        <p:spPr>
          <a:xfrm flipV="1">
            <a:off x="5610225" y="4613275"/>
            <a:ext cx="471488" cy="14446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0" idx="3"/>
            <a:endCxn id="22" idx="1"/>
          </p:cNvCxnSpPr>
          <p:nvPr/>
        </p:nvCxnSpPr>
        <p:spPr>
          <a:xfrm flipV="1">
            <a:off x="2654300" y="3241675"/>
            <a:ext cx="825500" cy="493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0" idx="3"/>
            <a:endCxn id="24" idx="1"/>
          </p:cNvCxnSpPr>
          <p:nvPr/>
        </p:nvCxnSpPr>
        <p:spPr>
          <a:xfrm>
            <a:off x="2654300" y="3735388"/>
            <a:ext cx="827088" cy="346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0" idx="3"/>
            <a:endCxn id="23" idx="1"/>
          </p:cNvCxnSpPr>
          <p:nvPr/>
        </p:nvCxnSpPr>
        <p:spPr>
          <a:xfrm>
            <a:off x="2654300" y="3735388"/>
            <a:ext cx="825500" cy="1333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0" idx="3"/>
            <a:endCxn id="25" idx="1"/>
          </p:cNvCxnSpPr>
          <p:nvPr/>
        </p:nvCxnSpPr>
        <p:spPr>
          <a:xfrm>
            <a:off x="2654300" y="3735388"/>
            <a:ext cx="825500" cy="232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21" idx="3"/>
            <a:endCxn id="25" idx="1"/>
          </p:cNvCxnSpPr>
          <p:nvPr/>
        </p:nvCxnSpPr>
        <p:spPr>
          <a:xfrm>
            <a:off x="2654300" y="5573713"/>
            <a:ext cx="825500" cy="484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" idx="2"/>
            <a:endCxn id="20" idx="0"/>
          </p:cNvCxnSpPr>
          <p:nvPr/>
        </p:nvCxnSpPr>
        <p:spPr>
          <a:xfrm flipH="1">
            <a:off x="1590675" y="2762250"/>
            <a:ext cx="0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6" name="TextBox 55"/>
          <p:cNvSpPr txBox="1">
            <a:spLocks noChangeArrowheads="1"/>
          </p:cNvSpPr>
          <p:nvPr/>
        </p:nvSpPr>
        <p:spPr bwMode="auto">
          <a:xfrm>
            <a:off x="412750" y="981075"/>
            <a:ext cx="24606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กำหนดชุมชนครอบคลุมเพียงใด เข้าใจความต้องการของชุมชนชัดเจนหรือไม่</a:t>
            </a:r>
          </a:p>
        </p:txBody>
      </p:sp>
      <p:sp>
        <p:nvSpPr>
          <p:cNvPr id="21537" name="TextBox 58"/>
          <p:cNvSpPr txBox="1">
            <a:spLocks noChangeArrowheads="1"/>
          </p:cNvSpPr>
          <p:nvPr/>
        </p:nvSpPr>
        <p:spPr bwMode="auto">
          <a:xfrm>
            <a:off x="282575" y="4010025"/>
            <a:ext cx="2624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ระดับความสัมพันธ์กับชุมชน และระหว่างชุมชนด้วยกันเป็นอย่างไร</a:t>
            </a:r>
          </a:p>
        </p:txBody>
      </p:sp>
      <p:sp>
        <p:nvSpPr>
          <p:cNvPr id="21538" name="TextBox 61"/>
          <p:cNvSpPr txBox="1">
            <a:spLocks noChangeArrowheads="1"/>
          </p:cNvSpPr>
          <p:nvPr/>
        </p:nvSpPr>
        <p:spPr bwMode="auto">
          <a:xfrm>
            <a:off x="3082925" y="6378575"/>
            <a:ext cx="2938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ชุมชนและผู้ด้อยโอกาสได้รับประโยชน์อะไรบ้างจากกิจกรรมสุขภาพเชิงสังคม</a:t>
            </a:r>
          </a:p>
        </p:txBody>
      </p:sp>
      <p:sp>
        <p:nvSpPr>
          <p:cNvPr id="21539" name="TextBox 63"/>
          <p:cNvSpPr txBox="1">
            <a:spLocks noChangeArrowheads="1"/>
          </p:cNvSpPr>
          <p:nvPr/>
        </p:nvSpPr>
        <p:spPr bwMode="auto">
          <a:xfrm>
            <a:off x="528638" y="6049963"/>
            <a:ext cx="2125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มีบทบาทอะไรบ้างในเรื่องนโยบายสาธารณะ</a:t>
            </a:r>
          </a:p>
        </p:txBody>
      </p:sp>
      <p:sp>
        <p:nvSpPr>
          <p:cNvPr id="21540" name="TextBox 67"/>
          <p:cNvSpPr txBox="1">
            <a:spLocks noChangeArrowheads="1"/>
          </p:cNvSpPr>
          <p:nvPr/>
        </p:nvSpPr>
        <p:spPr bwMode="auto">
          <a:xfrm>
            <a:off x="2997200" y="5334000"/>
            <a:ext cx="324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สิ่งแวดล้อมทางกายภาพเปลี่ยนไปอย่างไร</a:t>
            </a:r>
          </a:p>
        </p:txBody>
      </p:sp>
      <p:sp>
        <p:nvSpPr>
          <p:cNvPr id="21541" name="TextBox 68"/>
          <p:cNvSpPr txBox="1">
            <a:spLocks noChangeArrowheads="1"/>
          </p:cNvSpPr>
          <p:nvPr/>
        </p:nvSpPr>
        <p:spPr bwMode="auto">
          <a:xfrm>
            <a:off x="2917825" y="4349750"/>
            <a:ext cx="3246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พฤคิกรรมสุขภาพเปลี่ยนไปอย่างไร</a:t>
            </a:r>
          </a:p>
        </p:txBody>
      </p:sp>
      <p:sp>
        <p:nvSpPr>
          <p:cNvPr id="21542" name="TextBox 69"/>
          <p:cNvSpPr txBox="1">
            <a:spLocks noChangeArrowheads="1"/>
          </p:cNvSpPr>
          <p:nvPr/>
        </p:nvSpPr>
        <p:spPr bwMode="auto">
          <a:xfrm>
            <a:off x="2897188" y="3390900"/>
            <a:ext cx="324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กลุ่มต่างๆในชุมชนแก้ปัญหาอะไรไปบ้าง</a:t>
            </a:r>
          </a:p>
        </p:txBody>
      </p:sp>
      <p:sp>
        <p:nvSpPr>
          <p:cNvPr id="21543" name="TextBox 70"/>
          <p:cNvSpPr txBox="1">
            <a:spLocks noChangeArrowheads="1"/>
          </p:cNvSpPr>
          <p:nvPr/>
        </p:nvSpPr>
        <p:spPr bwMode="auto">
          <a:xfrm>
            <a:off x="5815013" y="14288"/>
            <a:ext cx="324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ความร่วมมือกับผู่ให้บริการอื่นเป็นอย่างไร</a:t>
            </a:r>
          </a:p>
        </p:txBody>
      </p:sp>
      <p:sp>
        <p:nvSpPr>
          <p:cNvPr id="21544" name="TextBox 71"/>
          <p:cNvSpPr txBox="1">
            <a:spLocks noChangeArrowheads="1"/>
          </p:cNvSpPr>
          <p:nvPr/>
        </p:nvSpPr>
        <p:spPr bwMode="auto">
          <a:xfrm>
            <a:off x="5989638" y="3048000"/>
            <a:ext cx="2882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บริการที่สอดคล้องกับความต้องการของชุมชนเพียงใด ยังมีอะไรที่ไม่สามารถตอบสนองได้</a:t>
            </a:r>
          </a:p>
        </p:txBody>
      </p:sp>
      <p:sp>
        <p:nvSpPr>
          <p:cNvPr id="21545" name="TextBox 72"/>
          <p:cNvSpPr txBox="1">
            <a:spLocks noChangeArrowheads="1"/>
          </p:cNvSpPr>
          <p:nvPr/>
        </p:nvSpPr>
        <p:spPr bwMode="auto">
          <a:xfrm>
            <a:off x="5905500" y="5122863"/>
            <a:ext cx="2965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ชุมชนมีความสามารถในการแก้ปัญหาของตนเองเพียงใด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III</a:t>
            </a:r>
            <a:endParaRPr lang="th-TH" altLang="en-US" sz="4800" b="1" smtClean="0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582613" y="21812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บริการที่ รพ.จัดครอบคลุมบริการที่จำเป็นสำหรับชุมชนที่รับผิดชอบเพียงใด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6210300" y="644525"/>
            <a:ext cx="5675313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การเข้าถึงและเข้ารับบริการ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(Access &amp; Entry)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0075" y="2830513"/>
            <a:ext cx="1377950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Access to Essential Services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538" y="1520825"/>
            <a:ext cx="20240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Provision of Essential Services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413" y="3135313"/>
            <a:ext cx="20240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Reduce Barriers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9288" y="4495800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Alternative Access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1088" y="2670175"/>
            <a:ext cx="1455737" cy="132397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Initial Assessment</a:t>
            </a:r>
            <a:r>
              <a:rPr lang="th-TH" sz="2000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&amp; Prompt Response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35800" y="3778250"/>
            <a:ext cx="14509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Informed Consent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1175" y="2987675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Entry to Intensive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15463" y="4432300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Entry to General Service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4" name="Elbow Connector 13"/>
          <p:cNvCxnSpPr>
            <a:stCxn id="6" idx="3"/>
            <a:endCxn id="5" idx="1"/>
          </p:cNvCxnSpPr>
          <p:nvPr/>
        </p:nvCxnSpPr>
        <p:spPr>
          <a:xfrm>
            <a:off x="2641600" y="1874838"/>
            <a:ext cx="498475" cy="14636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3"/>
            <a:endCxn id="5" idx="1"/>
          </p:cNvCxnSpPr>
          <p:nvPr/>
        </p:nvCxnSpPr>
        <p:spPr>
          <a:xfrm>
            <a:off x="2657475" y="3335338"/>
            <a:ext cx="48260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3"/>
            <a:endCxn id="5" idx="1"/>
          </p:cNvCxnSpPr>
          <p:nvPr/>
        </p:nvCxnSpPr>
        <p:spPr>
          <a:xfrm flipV="1">
            <a:off x="2674938" y="3338513"/>
            <a:ext cx="465137" cy="1511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3"/>
            <a:endCxn id="9" idx="1"/>
          </p:cNvCxnSpPr>
          <p:nvPr/>
        </p:nvCxnSpPr>
        <p:spPr>
          <a:xfrm flipV="1">
            <a:off x="4518025" y="3332163"/>
            <a:ext cx="373063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" idx="3"/>
            <a:endCxn id="10" idx="1"/>
          </p:cNvCxnSpPr>
          <p:nvPr/>
        </p:nvCxnSpPr>
        <p:spPr>
          <a:xfrm>
            <a:off x="6346825" y="3332163"/>
            <a:ext cx="688975" cy="8001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24688" y="2197100"/>
            <a:ext cx="14509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Refer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4" name="Elbow Connector 33"/>
          <p:cNvCxnSpPr>
            <a:stCxn id="9" idx="3"/>
            <a:endCxn id="32" idx="1"/>
          </p:cNvCxnSpPr>
          <p:nvPr/>
        </p:nvCxnSpPr>
        <p:spPr>
          <a:xfrm flipV="1">
            <a:off x="6346825" y="2397125"/>
            <a:ext cx="677863" cy="9350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0" idx="3"/>
            <a:endCxn id="11" idx="1"/>
          </p:cNvCxnSpPr>
          <p:nvPr/>
        </p:nvCxnSpPr>
        <p:spPr>
          <a:xfrm flipV="1">
            <a:off x="8486775" y="3341688"/>
            <a:ext cx="914400" cy="790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3"/>
            <a:endCxn id="12" idx="1"/>
          </p:cNvCxnSpPr>
          <p:nvPr/>
        </p:nvCxnSpPr>
        <p:spPr>
          <a:xfrm>
            <a:off x="8486775" y="4132263"/>
            <a:ext cx="928688" cy="6540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584200" y="5180013"/>
            <a:ext cx="2127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มีการใช้ทางเลือกต่างๆ เพื่อเพิ่มการเข้าถึงอย่างเต็มศักยภาพเพียงใด</a:t>
            </a:r>
          </a:p>
        </p:txBody>
      </p:sp>
      <p:sp>
        <p:nvSpPr>
          <p:cNvPr id="23574" name="TextBox 40"/>
          <p:cNvSpPr txBox="1">
            <a:spLocks noChangeArrowheads="1"/>
          </p:cNvSpPr>
          <p:nvPr/>
        </p:nvSpPr>
        <p:spPr bwMode="auto">
          <a:xfrm>
            <a:off x="582613" y="3452813"/>
            <a:ext cx="21018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อุปสรรคต่อการเข้าถึงต่างๆ ได้รับการจัดการแก้ไขอย่างรอบด้านเพียงใด</a:t>
            </a:r>
          </a:p>
        </p:txBody>
      </p:sp>
      <p:sp>
        <p:nvSpPr>
          <p:cNvPr id="23575" name="TextBox 41"/>
          <p:cNvSpPr txBox="1">
            <a:spLocks noChangeArrowheads="1"/>
          </p:cNvSpPr>
          <p:nvPr/>
        </p:nvSpPr>
        <p:spPr bwMode="auto">
          <a:xfrm>
            <a:off x="2897188" y="3810000"/>
            <a:ext cx="18764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ยังมีความต้องการที่จำเป็นอะไรที่มีปัญหาในการเข้าถึง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ระยะเวลารอคอยเป็นที่ยอมรับหรือไม่</a:t>
            </a:r>
          </a:p>
        </p:txBody>
      </p:sp>
      <p:sp>
        <p:nvSpPr>
          <p:cNvPr id="23576" name="TextBox 42"/>
          <p:cNvSpPr txBox="1">
            <a:spLocks noChangeArrowheads="1"/>
          </p:cNvSpPr>
          <p:nvPr/>
        </p:nvSpPr>
        <p:spPr bwMode="auto">
          <a:xfrm>
            <a:off x="6346825" y="1454150"/>
            <a:ext cx="3009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ผู้ป่วยที่ได้ส่งต่อ ได้รับการประเมิน ดูแลเบื้องต้น ประสาน รพ.ที่จะส่งต่อ และเคลื่อนย้าย อย่างเหมาะสมเพียงใด</a:t>
            </a:r>
          </a:p>
        </p:txBody>
      </p:sp>
      <p:sp>
        <p:nvSpPr>
          <p:cNvPr id="23577" name="TextBox 43"/>
          <p:cNvSpPr txBox="1">
            <a:spLocks noChangeArrowheads="1"/>
          </p:cNvSpPr>
          <p:nvPr/>
        </p:nvSpPr>
        <p:spPr bwMode="auto">
          <a:xfrm>
            <a:off x="6570663" y="45132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ประสิทธิผลของกระบวนการให้ข้อมูลและขอความยินยอม เป็นอย่างไร</a:t>
            </a:r>
          </a:p>
        </p:txBody>
      </p:sp>
      <p:sp>
        <p:nvSpPr>
          <p:cNvPr id="23578" name="TextBox 44"/>
          <p:cNvSpPr txBox="1">
            <a:spLocks noChangeArrowheads="1"/>
          </p:cNvSpPr>
          <p:nvPr/>
        </p:nvSpPr>
        <p:spPr bwMode="auto">
          <a:xfrm>
            <a:off x="9456738" y="2192338"/>
            <a:ext cx="1876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ผู้ป่วยที่ต้องการ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ได้รับการรับไว้ใน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อย่างเหมาะสมเพียงใด</a:t>
            </a:r>
          </a:p>
        </p:txBody>
      </p:sp>
      <p:sp>
        <p:nvSpPr>
          <p:cNvPr id="23579" name="TextBox 45"/>
          <p:cNvSpPr txBox="1">
            <a:spLocks noChangeArrowheads="1"/>
          </p:cNvSpPr>
          <p:nvPr/>
        </p:nvSpPr>
        <p:spPr bwMode="auto">
          <a:xfrm>
            <a:off x="9491663" y="5208588"/>
            <a:ext cx="18780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กระบวนการรับผู้ป่วยทั่วไปมีประสิทธิภาพเพียงใด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6688138" y="258763"/>
            <a:ext cx="5264150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การประเมินผู้ป่วย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(Patient Assessment)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740150" y="3481388"/>
            <a:ext cx="23764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investigate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เป็นไปตามข้อบ่งชิ้ ในเวลาที่เหมาะสม และทำได้เมื่อต้องการเพียงใด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0438" y="1846263"/>
            <a:ext cx="15811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Initial Assessment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1779588"/>
            <a:ext cx="2259013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Identify Important Care  &amp; Urgent Care Needed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0163" y="31115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Investigation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3106738"/>
            <a:ext cx="225901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Diagnosis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0" name="Elbow Connector 9"/>
          <p:cNvCxnSpPr>
            <a:stCxn id="5" idx="2"/>
            <a:endCxn id="7" idx="1"/>
          </p:cNvCxnSpPr>
          <p:nvPr/>
        </p:nvCxnSpPr>
        <p:spPr>
          <a:xfrm rot="16200000" flipH="1">
            <a:off x="3051969" y="2523332"/>
            <a:ext cx="757237" cy="8191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05013" y="992188"/>
            <a:ext cx="20240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200" y="2952750"/>
            <a:ext cx="2024063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Evidence/CPG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4587" name="TextBox 32"/>
          <p:cNvSpPr txBox="1">
            <a:spLocks noChangeArrowheads="1"/>
          </p:cNvSpPr>
          <p:nvPr/>
        </p:nvSpPr>
        <p:spPr bwMode="auto">
          <a:xfrm>
            <a:off x="3711575" y="2185988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การประเมินแรกรับ ทำได้ครอบคลุมเพียงใด ทำได้ในเวลาที่กำหนดเพียงใด</a:t>
            </a:r>
          </a:p>
        </p:txBody>
      </p:sp>
      <p:sp>
        <p:nvSpPr>
          <p:cNvPr id="24588" name="TextBox 33"/>
          <p:cNvSpPr txBox="1">
            <a:spLocks noChangeArrowheads="1"/>
          </p:cNvSpPr>
          <p:nvPr/>
        </p:nvSpPr>
        <p:spPr bwMode="auto">
          <a:xfrm>
            <a:off x="9388475" y="2838450"/>
            <a:ext cx="2376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การวินิจฉัยโรค มีความชัดเจน มีหลักฐานสนับสนุน เพียงใด</a:t>
            </a:r>
          </a:p>
        </p:txBody>
      </p:sp>
      <p:sp>
        <p:nvSpPr>
          <p:cNvPr id="24589" name="TextBox 34"/>
          <p:cNvSpPr txBox="1">
            <a:spLocks noChangeArrowheads="1"/>
          </p:cNvSpPr>
          <p:nvPr/>
        </p:nvSpPr>
        <p:spPr bwMode="auto">
          <a:xfrm>
            <a:off x="9388475" y="1909763"/>
            <a:ext cx="28035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ความต้องการของผู้ป่วย</a:t>
            </a:r>
          </a:p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ได้รับการระบุไว้อย่างชัดเจนเพียงใด</a:t>
            </a:r>
          </a:p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มีการนำไปใช้และทบทวนอย่างไร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86600" y="3995738"/>
            <a:ext cx="2279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Abnormal Result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9" name="Elbow Connector 8"/>
          <p:cNvCxnSpPr>
            <a:stCxn id="7" idx="3"/>
            <a:endCxn id="21" idx="1"/>
          </p:cNvCxnSpPr>
          <p:nvPr/>
        </p:nvCxnSpPr>
        <p:spPr>
          <a:xfrm>
            <a:off x="5865813" y="3311525"/>
            <a:ext cx="1220787" cy="8842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TextBox 21"/>
          <p:cNvSpPr txBox="1">
            <a:spLocks noChangeArrowheads="1"/>
          </p:cNvSpPr>
          <p:nvPr/>
        </p:nvSpPr>
        <p:spPr bwMode="auto">
          <a:xfrm>
            <a:off x="7058025" y="4448175"/>
            <a:ext cx="2573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ผลลัพธ์ที่ผิดปกติ ได้รับการยืนยัน และสื่อสารอย่างเหมาะสมเพียงใด</a:t>
            </a:r>
          </a:p>
        </p:txBody>
      </p:sp>
      <p:cxnSp>
        <p:nvCxnSpPr>
          <p:cNvPr id="23" name="Straight Arrow Connector 22"/>
          <p:cNvCxnSpPr>
            <a:stCxn id="17" idx="2"/>
            <a:endCxn id="5" idx="0"/>
          </p:cNvCxnSpPr>
          <p:nvPr/>
        </p:nvCxnSpPr>
        <p:spPr>
          <a:xfrm>
            <a:off x="3016250" y="1392238"/>
            <a:ext cx="4763" cy="45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4" name="TextBox 26"/>
          <p:cNvSpPr txBox="1">
            <a:spLocks noChangeArrowheads="1"/>
          </p:cNvSpPr>
          <p:nvPr/>
        </p:nvSpPr>
        <p:spPr bwMode="auto">
          <a:xfrm>
            <a:off x="1843088" y="282575"/>
            <a:ext cx="2376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มีความร่วมมือระหว่างสหสาขาวิชาชีพในการประเมิน และการเชื่อมโยงข้อมูลต่างๆ เพียงใด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8100" y="4435475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Special Investigation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6" name="Elbow Connector 25"/>
          <p:cNvCxnSpPr>
            <a:stCxn id="28" idx="3"/>
            <a:endCxn id="8" idx="1"/>
          </p:cNvCxnSpPr>
          <p:nvPr/>
        </p:nvCxnSpPr>
        <p:spPr>
          <a:xfrm flipV="1">
            <a:off x="5873750" y="3306763"/>
            <a:ext cx="1212850" cy="14827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TextBox 35"/>
          <p:cNvSpPr txBox="1">
            <a:spLocks noChangeArrowheads="1"/>
          </p:cNvSpPr>
          <p:nvPr/>
        </p:nvSpPr>
        <p:spPr bwMode="auto">
          <a:xfrm>
            <a:off x="3468688" y="5141913"/>
            <a:ext cx="29797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การตรวจพิเศษต่างๆ ทำในสิ่งแวดล้อมที่ปลอดภัยและมีทรัพยากร (เทคโนโลยี คน เครื่องมือ) เหมาะสมเพียงใด</a:t>
            </a:r>
          </a:p>
        </p:txBody>
      </p:sp>
      <p:cxnSp>
        <p:nvCxnSpPr>
          <p:cNvPr id="31" name="Elbow Connector 30"/>
          <p:cNvCxnSpPr>
            <a:stCxn id="5" idx="2"/>
            <a:endCxn id="28" idx="1"/>
          </p:cNvCxnSpPr>
          <p:nvPr/>
        </p:nvCxnSpPr>
        <p:spPr>
          <a:xfrm rot="16200000" flipH="1">
            <a:off x="2316957" y="3258344"/>
            <a:ext cx="2235200" cy="8270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5" idx="3"/>
            <a:endCxn id="8" idx="1"/>
          </p:cNvCxnSpPr>
          <p:nvPr/>
        </p:nvCxnSpPr>
        <p:spPr>
          <a:xfrm>
            <a:off x="3811588" y="2200275"/>
            <a:ext cx="3275012" cy="1106488"/>
          </a:xfrm>
          <a:prstGeom prst="bentConnector3">
            <a:avLst>
              <a:gd name="adj1" fmla="val 80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0"/>
            <a:endCxn id="6" idx="2"/>
          </p:cNvCxnSpPr>
          <p:nvPr/>
        </p:nvCxnSpPr>
        <p:spPr>
          <a:xfrm flipV="1">
            <a:off x="8215313" y="2795588"/>
            <a:ext cx="0" cy="31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0"/>
            <a:endCxn id="8" idx="2"/>
          </p:cNvCxnSpPr>
          <p:nvPr/>
        </p:nvCxnSpPr>
        <p:spPr>
          <a:xfrm flipH="1" flipV="1">
            <a:off x="8215313" y="3506788"/>
            <a:ext cx="11112" cy="488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8" idx="3"/>
            <a:endCxn id="7" idx="1"/>
          </p:cNvCxnSpPr>
          <p:nvPr/>
        </p:nvCxnSpPr>
        <p:spPr>
          <a:xfrm>
            <a:off x="2354263" y="3306763"/>
            <a:ext cx="1485900" cy="4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3" name="TextBox 48"/>
          <p:cNvSpPr txBox="1">
            <a:spLocks noChangeArrowheads="1"/>
          </p:cNvSpPr>
          <p:nvPr/>
        </p:nvSpPr>
        <p:spPr bwMode="auto">
          <a:xfrm>
            <a:off x="304800" y="3751263"/>
            <a:ext cx="21224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มีการใช้ข้อมูลวิชาการเป็นแนวทางในการประเมินและตรวจพิเศษเพื่อการวินิจฉัยเหมาะสมเพียงใด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70725" y="998538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Record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4605" name="TextBox 54"/>
          <p:cNvSpPr txBox="1">
            <a:spLocks noChangeArrowheads="1"/>
          </p:cNvSpPr>
          <p:nvPr/>
        </p:nvSpPr>
        <p:spPr bwMode="auto">
          <a:xfrm>
            <a:off x="9366250" y="923925"/>
            <a:ext cx="2568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การบันทึกมีความสมบูรณ์ ถูกต้อง และในเวลาที่กำหนดไว้เพียงใด</a:t>
            </a:r>
          </a:p>
        </p:txBody>
      </p:sp>
      <p:cxnSp>
        <p:nvCxnSpPr>
          <p:cNvPr id="57" name="Straight Arrow Connector 56"/>
          <p:cNvCxnSpPr>
            <a:stCxn id="6" idx="0"/>
            <a:endCxn id="54" idx="2"/>
          </p:cNvCxnSpPr>
          <p:nvPr/>
        </p:nvCxnSpPr>
        <p:spPr>
          <a:xfrm flipV="1">
            <a:off x="8215313" y="1398588"/>
            <a:ext cx="635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18" idx="0"/>
            <a:endCxn id="5" idx="1"/>
          </p:cNvCxnSpPr>
          <p:nvPr/>
        </p:nvCxnSpPr>
        <p:spPr>
          <a:xfrm rot="5400000" flipH="1" flipV="1">
            <a:off x="1409700" y="2132013"/>
            <a:ext cx="752475" cy="889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124950" y="57023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8" name="Elbow Connector 77"/>
          <p:cNvCxnSpPr>
            <a:stCxn id="66" idx="1"/>
            <a:endCxn id="18" idx="2"/>
          </p:cNvCxnSpPr>
          <p:nvPr/>
        </p:nvCxnSpPr>
        <p:spPr>
          <a:xfrm rot="10800000">
            <a:off x="1341438" y="3660775"/>
            <a:ext cx="7783512" cy="22415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8" idx="3"/>
            <a:endCxn id="66" idx="0"/>
          </p:cNvCxnSpPr>
          <p:nvPr/>
        </p:nvCxnSpPr>
        <p:spPr>
          <a:xfrm>
            <a:off x="9345613" y="3306763"/>
            <a:ext cx="792162" cy="23955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1" name="TextBox 106"/>
          <p:cNvSpPr txBox="1">
            <a:spLocks noChangeArrowheads="1"/>
          </p:cNvSpPr>
          <p:nvPr/>
        </p:nvSpPr>
        <p:spPr bwMode="auto">
          <a:xfrm>
            <a:off x="7796213" y="6127750"/>
            <a:ext cx="4305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การทบทวนนำไปสู่การปรับปรุงการวินิจฉัยโรคที่เป็นปัญหา (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delayed, ill-defined, inappropriate, incorrect)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อะไรบ้าง อย่างไร ผลลัพธ์เปลี่ยนแปลงไปอย่างไร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8228013" y="258763"/>
            <a:ext cx="3724275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การวางแผน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(Planning)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963" y="22161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 Problems/  Needs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957638" y="5603875"/>
            <a:ext cx="25685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แผนจำหน่ายครอบคลุมปัญหาและความต้องการที่จะเกิดขึ้นหลังจำหน่ายได้ดีเพียงใด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963" y="50355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Ongoing Needs After Discharge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188" y="2058988"/>
            <a:ext cx="2301875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Coordinated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Patient Care 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With Team</a:t>
            </a:r>
            <a:r>
              <a:rPr lang="th-TH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&amp;</a:t>
            </a:r>
            <a:r>
              <a:rPr lang="th-TH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Goals</a:t>
            </a:r>
            <a:endParaRPr lang="th-TH" sz="2000" b="1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0188" y="5178425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Discharge Plan</a:t>
            </a:r>
            <a:endParaRPr lang="th-TH" sz="2000" b="1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4413" y="5037138"/>
            <a:ext cx="23431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Patients &amp; Families for Self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188" y="3241675"/>
            <a:ext cx="2527300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Participation of Patients, Families, &amp; Multidisciplinary Team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4413" y="221297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Communicate &amp; Coordinate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2" name="Straight Arrow Connector 11"/>
          <p:cNvCxnSpPr>
            <a:stCxn id="3" idx="3"/>
            <a:endCxn id="6" idx="1"/>
          </p:cNvCxnSpPr>
          <p:nvPr/>
        </p:nvCxnSpPr>
        <p:spPr>
          <a:xfrm flipV="1">
            <a:off x="2763838" y="2566988"/>
            <a:ext cx="12763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10" idx="1"/>
          </p:cNvCxnSpPr>
          <p:nvPr/>
        </p:nvCxnSpPr>
        <p:spPr>
          <a:xfrm>
            <a:off x="6342063" y="2566988"/>
            <a:ext cx="1022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 flipV="1">
            <a:off x="2763838" y="5378450"/>
            <a:ext cx="1276350" cy="11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6342063" y="5378450"/>
            <a:ext cx="102235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2757488" y="2566988"/>
            <a:ext cx="1282700" cy="1182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3"/>
            <a:endCxn id="7" idx="1"/>
          </p:cNvCxnSpPr>
          <p:nvPr/>
        </p:nvCxnSpPr>
        <p:spPr>
          <a:xfrm>
            <a:off x="2757488" y="3749675"/>
            <a:ext cx="1282700" cy="1628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78300" y="9445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Evidence/CPG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5" name="Straight Arrow Connector 24"/>
          <p:cNvCxnSpPr>
            <a:stCxn id="23" idx="2"/>
            <a:endCxn id="6" idx="0"/>
          </p:cNvCxnSpPr>
          <p:nvPr/>
        </p:nvCxnSpPr>
        <p:spPr>
          <a:xfrm>
            <a:off x="5191125" y="1652588"/>
            <a:ext cx="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707563" y="3584575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0" name="Elbow Connector 29"/>
          <p:cNvCxnSpPr>
            <a:stCxn id="10" idx="3"/>
            <a:endCxn id="28" idx="0"/>
          </p:cNvCxnSpPr>
          <p:nvPr/>
        </p:nvCxnSpPr>
        <p:spPr>
          <a:xfrm>
            <a:off x="9666288" y="2566988"/>
            <a:ext cx="1192212" cy="10175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35738" y="3584575"/>
            <a:ext cx="23034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 &amp; Update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3" name="Straight Arrow Connector 32"/>
          <p:cNvCxnSpPr>
            <a:stCxn id="28" idx="1"/>
            <a:endCxn id="31" idx="3"/>
          </p:cNvCxnSpPr>
          <p:nvPr/>
        </p:nvCxnSpPr>
        <p:spPr>
          <a:xfrm flipH="1">
            <a:off x="8839200" y="3784600"/>
            <a:ext cx="868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31" idx="1"/>
            <a:endCxn id="6" idx="2"/>
          </p:cNvCxnSpPr>
          <p:nvPr/>
        </p:nvCxnSpPr>
        <p:spPr>
          <a:xfrm rot="10800000">
            <a:off x="5191125" y="3074988"/>
            <a:ext cx="1344613" cy="7096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3"/>
            <a:endCxn id="28" idx="2"/>
          </p:cNvCxnSpPr>
          <p:nvPr/>
        </p:nvCxnSpPr>
        <p:spPr>
          <a:xfrm flipV="1">
            <a:off x="9707563" y="3984625"/>
            <a:ext cx="1150937" cy="14065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5" name="TextBox 38"/>
          <p:cNvSpPr txBox="1">
            <a:spLocks noChangeArrowheads="1"/>
          </p:cNvSpPr>
          <p:nvPr/>
        </p:nvSpPr>
        <p:spPr bwMode="auto">
          <a:xfrm>
            <a:off x="6989763" y="5715000"/>
            <a:ext cx="31226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ละครอบครัวได้รับการเตรียมความพร้อมจนมีความมั่นใจและความสามารถที่จะดูแลตนเองได้ดีเพียงใด</a:t>
            </a:r>
          </a:p>
        </p:txBody>
      </p:sp>
      <p:sp>
        <p:nvSpPr>
          <p:cNvPr id="25626" name="TextBox 39"/>
          <p:cNvSpPr txBox="1">
            <a:spLocks noChangeArrowheads="1"/>
          </p:cNvSpPr>
          <p:nvPr/>
        </p:nvSpPr>
        <p:spPr bwMode="auto">
          <a:xfrm>
            <a:off x="122238" y="5786438"/>
            <a:ext cx="27987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ผู้ป่วยแต่ละรายได้รับการระบุปัญหา/ความต้องการที่จะเกิดขึ้นหลังจำหน่ายอย่างครบถ้วนเพียงใด</a:t>
            </a:r>
          </a:p>
        </p:txBody>
      </p:sp>
      <p:sp>
        <p:nvSpPr>
          <p:cNvPr id="25627" name="TextBox 40"/>
          <p:cNvSpPr txBox="1">
            <a:spLocks noChangeArrowheads="1"/>
          </p:cNvSpPr>
          <p:nvPr/>
        </p:nvSpPr>
        <p:spPr bwMode="auto">
          <a:xfrm>
            <a:off x="4130675" y="258763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มีการใช้ข้อมูลวิชาการเป็นแนวทางในการดูแลผู้ป่วยเหมาะสมเพียงใด</a:t>
            </a:r>
          </a:p>
        </p:txBody>
      </p:sp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7096125" y="1446213"/>
            <a:ext cx="27352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ผู้เกี่ยวข้องได้รับทราบแผน เป้าหมาย บทบาทของสมาชิก และมีการประสานการดูแลดีเพียงใด</a:t>
            </a:r>
          </a:p>
        </p:txBody>
      </p:sp>
      <p:sp>
        <p:nvSpPr>
          <p:cNvPr id="25629" name="TextBox 42"/>
          <p:cNvSpPr txBox="1">
            <a:spLocks noChangeArrowheads="1"/>
          </p:cNvSpPr>
          <p:nvPr/>
        </p:nvSpPr>
        <p:spPr bwMode="auto">
          <a:xfrm>
            <a:off x="3854450" y="3111500"/>
            <a:ext cx="26019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แผนการดูแลผู้ป่วย ครอบคลุมเป็นองค์รวม มีเป้าหมายที่ชัดเจน อยู่ในรูปแบบที่ง่ายในการสื่อสารและใช้ประโยชน์เพียงใด</a:t>
            </a:r>
          </a:p>
        </p:txBody>
      </p:sp>
      <p:sp>
        <p:nvSpPr>
          <p:cNvPr id="25630" name="TextBox 43"/>
          <p:cNvSpPr txBox="1">
            <a:spLocks noChangeArrowheads="1"/>
          </p:cNvSpPr>
          <p:nvPr/>
        </p:nvSpPr>
        <p:spPr bwMode="auto">
          <a:xfrm>
            <a:off x="230188" y="1649413"/>
            <a:ext cx="2797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ผู้ป่วยแต่ละรายได้รับการระบุปัญหา/ความต้องการอย่างครบถ้วนเพียงใด</a:t>
            </a:r>
          </a:p>
        </p:txBody>
      </p:sp>
      <p:sp>
        <p:nvSpPr>
          <p:cNvPr id="25631" name="TextBox 44"/>
          <p:cNvSpPr txBox="1">
            <a:spLocks noChangeArrowheads="1"/>
          </p:cNvSpPr>
          <p:nvPr/>
        </p:nvSpPr>
        <p:spPr bwMode="auto">
          <a:xfrm>
            <a:off x="230188" y="4248150"/>
            <a:ext cx="2797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 ครอบครัว และทีมสหวิชาชีพที่เกี่ยวข้องมีบทบาทในการวางแผนเหมาะสมเพียงใด</a:t>
            </a:r>
          </a:p>
        </p:txBody>
      </p:sp>
      <p:sp>
        <p:nvSpPr>
          <p:cNvPr id="25632" name="TextBox 45"/>
          <p:cNvSpPr txBox="1">
            <a:spLocks noChangeArrowheads="1"/>
          </p:cNvSpPr>
          <p:nvPr/>
        </p:nvSpPr>
        <p:spPr bwMode="auto">
          <a:xfrm>
            <a:off x="6334125" y="4003675"/>
            <a:ext cx="2797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มีการทบทวนแผนการดูแลตามข้อบ่งชี้อย่างทันเวลาเพียงใด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7543800" y="258763"/>
            <a:ext cx="4408488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การดูแลผู้ป่วย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(Care Delivery)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7575" y="27987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Holistic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Delivery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8416925" y="5670550"/>
            <a:ext cx="21224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สามารถตอบสนองต่อผู้ป่วยที่มีอาการทรุดลงได้รวดเร็วเพียงใด ยังมีการทำ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CPR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นอก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หรือไม่ 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1688" y="29464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Monitor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8838" y="2122488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Modify Care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78838" y="49450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 to Deterioration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400" y="231775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400" y="107315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038" y="360521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038" y="5113338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Accepted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4400" y="1808163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8513" y="4029075"/>
            <a:ext cx="2024062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Sharing &amp; Coordination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Straight Arrow Connector 16"/>
          <p:cNvCxnSpPr>
            <a:stCxn id="3" idx="3"/>
            <a:endCxn id="5" idx="1"/>
          </p:cNvCxnSpPr>
          <p:nvPr/>
        </p:nvCxnSpPr>
        <p:spPr>
          <a:xfrm flipV="1">
            <a:off x="5483225" y="3146425"/>
            <a:ext cx="398463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  <a:endCxn id="3" idx="0"/>
          </p:cNvCxnSpPr>
          <p:nvPr/>
        </p:nvCxnSpPr>
        <p:spPr>
          <a:xfrm>
            <a:off x="4467225" y="2208213"/>
            <a:ext cx="3175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3"/>
            <a:endCxn id="6" idx="1"/>
          </p:cNvCxnSpPr>
          <p:nvPr/>
        </p:nvCxnSpPr>
        <p:spPr>
          <a:xfrm flipV="1">
            <a:off x="7907338" y="2322513"/>
            <a:ext cx="571500" cy="823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3"/>
            <a:endCxn id="7" idx="1"/>
          </p:cNvCxnSpPr>
          <p:nvPr/>
        </p:nvCxnSpPr>
        <p:spPr>
          <a:xfrm>
            <a:off x="7907338" y="3146425"/>
            <a:ext cx="571500" cy="21526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3"/>
            <a:endCxn id="3" idx="1"/>
          </p:cNvCxnSpPr>
          <p:nvPr/>
        </p:nvCxnSpPr>
        <p:spPr>
          <a:xfrm flipV="1">
            <a:off x="2706688" y="3152775"/>
            <a:ext cx="750887" cy="8064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0" idx="3"/>
            <a:endCxn id="3" idx="1"/>
          </p:cNvCxnSpPr>
          <p:nvPr/>
        </p:nvCxnSpPr>
        <p:spPr>
          <a:xfrm>
            <a:off x="2686050" y="1273175"/>
            <a:ext cx="771525" cy="1879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3"/>
            <a:endCxn id="3" idx="1"/>
          </p:cNvCxnSpPr>
          <p:nvPr/>
        </p:nvCxnSpPr>
        <p:spPr>
          <a:xfrm flipV="1">
            <a:off x="2706688" y="3152775"/>
            <a:ext cx="750887" cy="2314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78838" y="32940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Deal with Crisis &amp; Emergency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Elbow Connector 46"/>
          <p:cNvCxnSpPr>
            <a:stCxn id="9" idx="3"/>
            <a:endCxn id="3" idx="1"/>
          </p:cNvCxnSpPr>
          <p:nvPr/>
        </p:nvCxnSpPr>
        <p:spPr>
          <a:xfrm>
            <a:off x="2686050" y="2517775"/>
            <a:ext cx="771525" cy="635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24"/>
          <p:cNvSpPr txBox="1">
            <a:spLocks noChangeArrowheads="1"/>
          </p:cNvSpPr>
          <p:nvPr/>
        </p:nvSpPr>
        <p:spPr bwMode="auto">
          <a:xfrm>
            <a:off x="5692775" y="2406650"/>
            <a:ext cx="2419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การติดตามเฝ้าระวังอาการของผู้ป่วยมีประสิทธิภาพเพียงใด</a:t>
            </a:r>
          </a:p>
        </p:txBody>
      </p:sp>
      <p:sp>
        <p:nvSpPr>
          <p:cNvPr id="26648" name="TextBox 29"/>
          <p:cNvSpPr txBox="1">
            <a:spLocks noChangeArrowheads="1"/>
          </p:cNvSpPr>
          <p:nvPr/>
        </p:nvSpPr>
        <p:spPr bwMode="auto">
          <a:xfrm>
            <a:off x="5378450" y="5100638"/>
            <a:ext cx="2757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การสื่อสาร การรายงานและระบบขอคำปรึกษามีประสิทธิภาพเพียงใด</a:t>
            </a:r>
          </a:p>
        </p:txBody>
      </p:sp>
      <p:sp>
        <p:nvSpPr>
          <p:cNvPr id="26649" name="TextBox 30"/>
          <p:cNvSpPr txBox="1">
            <a:spLocks noChangeArrowheads="1"/>
          </p:cNvSpPr>
          <p:nvPr/>
        </p:nvSpPr>
        <p:spPr bwMode="auto">
          <a:xfrm>
            <a:off x="8259763" y="4006850"/>
            <a:ext cx="2390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มีความพร้อมและสามารถตอบสนองต่อภาวะวิกฤตและภาวะฉุกเฉินได้ดีเพียงใด</a:t>
            </a:r>
          </a:p>
        </p:txBody>
      </p:sp>
      <p:sp>
        <p:nvSpPr>
          <p:cNvPr id="26650" name="TextBox 31"/>
          <p:cNvSpPr txBox="1">
            <a:spLocks noChangeArrowheads="1"/>
          </p:cNvSpPr>
          <p:nvPr/>
        </p:nvSpPr>
        <p:spPr bwMode="auto">
          <a:xfrm>
            <a:off x="8251825" y="2506663"/>
            <a:ext cx="2389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มีการปรับเปลี่ยนแผนการดูแลเหมาะสมเพียงใด</a:t>
            </a:r>
          </a:p>
        </p:txBody>
      </p:sp>
      <p:cxnSp>
        <p:nvCxnSpPr>
          <p:cNvPr id="21" name="Elbow Connector 20"/>
          <p:cNvCxnSpPr>
            <a:stCxn id="3" idx="2"/>
            <a:endCxn id="14" idx="1"/>
          </p:cNvCxnSpPr>
          <p:nvPr/>
        </p:nvCxnSpPr>
        <p:spPr>
          <a:xfrm rot="16200000" flipH="1">
            <a:off x="4659313" y="3317875"/>
            <a:ext cx="1030287" cy="1408113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  <a:endCxn id="14" idx="0"/>
          </p:cNvCxnSpPr>
          <p:nvPr/>
        </p:nvCxnSpPr>
        <p:spPr>
          <a:xfrm flipH="1">
            <a:off x="6889750" y="3346450"/>
            <a:ext cx="4763" cy="68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3"/>
            <a:endCxn id="7" idx="1"/>
          </p:cNvCxnSpPr>
          <p:nvPr/>
        </p:nvCxnSpPr>
        <p:spPr>
          <a:xfrm>
            <a:off x="7902575" y="4537075"/>
            <a:ext cx="576263" cy="762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5" idx="3"/>
            <a:endCxn id="43" idx="1"/>
          </p:cNvCxnSpPr>
          <p:nvPr/>
        </p:nvCxnSpPr>
        <p:spPr>
          <a:xfrm>
            <a:off x="7907338" y="3146425"/>
            <a:ext cx="571500" cy="501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5" name="TextBox 40"/>
          <p:cNvSpPr txBox="1">
            <a:spLocks noChangeArrowheads="1"/>
          </p:cNvSpPr>
          <p:nvPr/>
        </p:nvSpPr>
        <p:spPr bwMode="auto">
          <a:xfrm>
            <a:off x="3330575" y="1074738"/>
            <a:ext cx="23891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เจ้าหน้าที่มีศักยภาพเหมาะสมกับภาระงานที่ได้รับมอบหมายและปัญหาของผู้ป่วยเพียงใด</a:t>
            </a:r>
          </a:p>
        </p:txBody>
      </p:sp>
      <p:sp>
        <p:nvSpPr>
          <p:cNvPr id="26656" name="TextBox 41"/>
          <p:cNvSpPr txBox="1">
            <a:spLocks noChangeArrowheads="1"/>
          </p:cNvSpPr>
          <p:nvPr/>
        </p:nvSpPr>
        <p:spPr bwMode="auto">
          <a:xfrm>
            <a:off x="398463" y="1470025"/>
            <a:ext cx="25511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สิ่งแวดล้อมในการดูแลผู้ป่วยมีความปลอดภัยและเอื้อต่อการป้องกันอันตรายต่อผู้ป่วยเพียงใด</a:t>
            </a:r>
          </a:p>
        </p:txBody>
      </p:sp>
      <p:sp>
        <p:nvSpPr>
          <p:cNvPr id="26657" name="TextBox 43"/>
          <p:cNvSpPr txBox="1">
            <a:spLocks noChangeArrowheads="1"/>
          </p:cNvSpPr>
          <p:nvPr/>
        </p:nvSpPr>
        <p:spPr bwMode="auto">
          <a:xfrm>
            <a:off x="366713" y="4286250"/>
            <a:ext cx="2693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มีการจัดทำและปฏิบัติตามนโยบาย/แนวทางปฏิบัติสำหรับผู้ป่วยที่มีความเสี่ยงสูงเหมาะสมเพียงใด</a:t>
            </a:r>
          </a:p>
        </p:txBody>
      </p:sp>
      <p:sp>
        <p:nvSpPr>
          <p:cNvPr id="26658" name="TextBox 45"/>
          <p:cNvSpPr txBox="1">
            <a:spLocks noChangeArrowheads="1"/>
          </p:cNvSpPr>
          <p:nvPr/>
        </p:nvSpPr>
        <p:spPr bwMode="auto">
          <a:xfrm>
            <a:off x="80963" y="5818188"/>
            <a:ext cx="3159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การดูแลผู้ป่วยเป็นไปตามแนวปฏิบัติซึ่งเป็นที่ยอมรับเพียงใด  มีการปฏิบัติใดบ้างที่สุ่มเสี่ยงต่อการไม่ยอมรับของวิชาชีพ</a:t>
            </a:r>
          </a:p>
        </p:txBody>
      </p:sp>
      <p:sp>
        <p:nvSpPr>
          <p:cNvPr id="26659" name="TextBox 47"/>
          <p:cNvSpPr txBox="1">
            <a:spLocks noChangeArrowheads="1"/>
          </p:cNvSpPr>
          <p:nvPr/>
        </p:nvSpPr>
        <p:spPr bwMode="auto">
          <a:xfrm>
            <a:off x="558800" y="2719388"/>
            <a:ext cx="2268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ผู้ป่วยได้รับการดูแลอย่างเป็นองค์รวมตามแผนการดูแลที่กำหนดไว้เพียงใด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643313" y="258763"/>
            <a:ext cx="8308975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การให้ข้อมูลแก่ผู้ป่วยและครอบครัว 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(Information &amp; Empowerment)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563" y="29908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Assess &amp; Plan Learning Activities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68300" y="2227263"/>
            <a:ext cx="2903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แผนการให้ข้อมูลและสร้างการเรียนรู้มีความเหมาะสมกับปัญหาและความพร้อมของผู้ป่วยแต่ละรายเพียงใด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1450" y="1055688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Information &amp; Facilitate Learning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1450" y="2268538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Emotional Support &amp; Counseling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1450" y="354012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Planning for Self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8013" y="354012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Continuously Follow Up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1450" y="4767263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Essential Skill Training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48738" y="2420938"/>
            <a:ext cx="23034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Self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3613" y="581660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Evaluate &amp; Improve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/>
          <p:cNvCxnSpPr>
            <a:stCxn id="3" idx="3"/>
            <a:endCxn id="5" idx="1"/>
          </p:cNvCxnSpPr>
          <p:nvPr/>
        </p:nvCxnSpPr>
        <p:spPr>
          <a:xfrm flipV="1">
            <a:off x="2992438" y="1409700"/>
            <a:ext cx="989012" cy="1935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" idx="3"/>
            <a:endCxn id="6" idx="1"/>
          </p:cNvCxnSpPr>
          <p:nvPr/>
        </p:nvCxnSpPr>
        <p:spPr>
          <a:xfrm flipV="1">
            <a:off x="2992438" y="2622550"/>
            <a:ext cx="989012" cy="7223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3" idx="3"/>
            <a:endCxn id="7" idx="1"/>
          </p:cNvCxnSpPr>
          <p:nvPr/>
        </p:nvCxnSpPr>
        <p:spPr>
          <a:xfrm>
            <a:off x="2992438" y="3344863"/>
            <a:ext cx="989012" cy="549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3" idx="3"/>
            <a:endCxn id="9" idx="1"/>
          </p:cNvCxnSpPr>
          <p:nvPr/>
        </p:nvCxnSpPr>
        <p:spPr>
          <a:xfrm>
            <a:off x="2992438" y="3344863"/>
            <a:ext cx="989012" cy="1776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1"/>
          </p:cNvCxnSpPr>
          <p:nvPr/>
        </p:nvCxnSpPr>
        <p:spPr>
          <a:xfrm flipV="1">
            <a:off x="6283325" y="3894138"/>
            <a:ext cx="674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8" idx="3"/>
            <a:endCxn id="10" idx="2"/>
          </p:cNvCxnSpPr>
          <p:nvPr/>
        </p:nvCxnSpPr>
        <p:spPr>
          <a:xfrm flipV="1">
            <a:off x="9259888" y="2820988"/>
            <a:ext cx="841375" cy="10731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  <a:endCxn id="10" idx="0"/>
          </p:cNvCxnSpPr>
          <p:nvPr/>
        </p:nvCxnSpPr>
        <p:spPr>
          <a:xfrm>
            <a:off x="6283325" y="1409700"/>
            <a:ext cx="3817938" cy="10112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10" idx="1"/>
          </p:cNvCxnSpPr>
          <p:nvPr/>
        </p:nvCxnSpPr>
        <p:spPr>
          <a:xfrm flipV="1">
            <a:off x="6283325" y="2620963"/>
            <a:ext cx="2665413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3"/>
            <a:endCxn id="10" idx="2"/>
          </p:cNvCxnSpPr>
          <p:nvPr/>
        </p:nvCxnSpPr>
        <p:spPr>
          <a:xfrm flipV="1">
            <a:off x="6283325" y="2820988"/>
            <a:ext cx="3817938" cy="23002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3"/>
            <a:endCxn id="11" idx="3"/>
          </p:cNvCxnSpPr>
          <p:nvPr/>
        </p:nvCxnSpPr>
        <p:spPr>
          <a:xfrm flipH="1">
            <a:off x="9615488" y="2620963"/>
            <a:ext cx="1636712" cy="3395662"/>
          </a:xfrm>
          <a:prstGeom prst="bentConnector3">
            <a:avLst>
              <a:gd name="adj1" fmla="val -139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1" idx="1"/>
            <a:endCxn id="3" idx="2"/>
          </p:cNvCxnSpPr>
          <p:nvPr/>
        </p:nvCxnSpPr>
        <p:spPr>
          <a:xfrm rot="10800000">
            <a:off x="1841500" y="3698875"/>
            <a:ext cx="5472113" cy="23177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1" name="TextBox 33"/>
          <p:cNvSpPr txBox="1">
            <a:spLocks noChangeArrowheads="1"/>
          </p:cNvSpPr>
          <p:nvPr/>
        </p:nvSpPr>
        <p:spPr bwMode="auto">
          <a:xfrm>
            <a:off x="7292975" y="6227763"/>
            <a:ext cx="2417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ผลการประเมินเป็นอย่างไร 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มีการนำมาใช้ปรับปรุงอย่างไร</a:t>
            </a:r>
          </a:p>
        </p:txBody>
      </p:sp>
      <p:sp>
        <p:nvSpPr>
          <p:cNvPr id="27672" name="TextBox 34"/>
          <p:cNvSpPr txBox="1">
            <a:spLocks noChangeArrowheads="1"/>
          </p:cNvSpPr>
          <p:nvPr/>
        </p:nvSpPr>
        <p:spPr bwMode="auto">
          <a:xfrm>
            <a:off x="3663950" y="5465763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ประสิทธิผลในการสอนทักษะที่จำเป็นแก่ผู้ป่วย/ครอบครัว เป็นอย่างไร</a:t>
            </a:r>
          </a:p>
        </p:txBody>
      </p:sp>
      <p:sp>
        <p:nvSpPr>
          <p:cNvPr id="27673" name="TextBox 35"/>
          <p:cNvSpPr txBox="1">
            <a:spLocks noChangeArrowheads="1"/>
          </p:cNvSpPr>
          <p:nvPr/>
        </p:nvSpPr>
        <p:spPr bwMode="auto">
          <a:xfrm>
            <a:off x="3652838" y="1716088"/>
            <a:ext cx="2982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ประสิทธิผลในการสอนทักษะที่จำเป็นแก่ผู้ป่วย/ครอบครัว เป็นอย่างไร</a:t>
            </a:r>
          </a:p>
        </p:txBody>
      </p:sp>
      <p:sp>
        <p:nvSpPr>
          <p:cNvPr id="27674" name="TextBox 36"/>
          <p:cNvSpPr txBox="1">
            <a:spLocks noChangeArrowheads="1"/>
          </p:cNvSpPr>
          <p:nvPr/>
        </p:nvSpPr>
        <p:spPr bwMode="auto">
          <a:xfrm>
            <a:off x="3663950" y="2971800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ผู้ป่วยได้รับความช่วยเหลือด้านอารมณ์จิตใจและการให้คำปรึกษาดีเพียงใด</a:t>
            </a:r>
          </a:p>
        </p:txBody>
      </p:sp>
      <p:sp>
        <p:nvSpPr>
          <p:cNvPr id="27675" name="TextBox 37"/>
          <p:cNvSpPr txBox="1">
            <a:spLocks noChangeArrowheads="1"/>
          </p:cNvSpPr>
          <p:nvPr/>
        </p:nvSpPr>
        <p:spPr bwMode="auto">
          <a:xfrm>
            <a:off x="3638550" y="4225925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มีการวางแผนการดูแลร่วมกันดีเพียงใด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แผนมีความเหมาะสมเพียงใด</a:t>
            </a:r>
          </a:p>
        </p:txBody>
      </p:sp>
      <p:sp>
        <p:nvSpPr>
          <p:cNvPr id="27676" name="TextBox 38"/>
          <p:cNvSpPr txBox="1">
            <a:spLocks noChangeArrowheads="1"/>
          </p:cNvSpPr>
          <p:nvPr/>
        </p:nvSpPr>
        <p:spPr bwMode="auto">
          <a:xfrm>
            <a:off x="7032625" y="4235450"/>
            <a:ext cx="2249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มีการติดตามและช่วยแก้ปัญหาอุปสรรคดีเพียงใด</a:t>
            </a:r>
          </a:p>
        </p:txBody>
      </p:sp>
      <p:sp>
        <p:nvSpPr>
          <p:cNvPr id="27677" name="TextBox 39"/>
          <p:cNvSpPr txBox="1">
            <a:spLocks noChangeArrowheads="1"/>
          </p:cNvSpPr>
          <p:nvPr/>
        </p:nvSpPr>
        <p:spPr bwMode="auto">
          <a:xfrm>
            <a:off x="8609013" y="1825625"/>
            <a:ext cx="298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ผู้ป่วยมีความมั่นใจและมีความสามารถในการดูแลตนเองได้ดีเพียงใด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7069138" y="258763"/>
            <a:ext cx="4883150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การดูแลต่อเนื่อง 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(Continuity of Care)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5350" y="768350"/>
            <a:ext cx="230346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Appointment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3175000" y="239713"/>
            <a:ext cx="2982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ระบบการนัดหมายและติดตามมีประสิทธิภาพเพียงใด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5450" y="2573338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Follow Up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6463" y="1855788"/>
            <a:ext cx="23034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Assistant &amp; Consultation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5350" y="3419475"/>
            <a:ext cx="2303463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Communicate Patient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2576513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Continuity of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6463" y="4513263"/>
            <a:ext cx="23034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Collaborate &amp; Coordinate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8513" y="577215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 &amp; Monitor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625" y="2024063"/>
            <a:ext cx="230346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Discharge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/>
          <p:cNvCxnSpPr>
            <a:stCxn id="11" idx="3"/>
            <a:endCxn id="3" idx="1"/>
          </p:cNvCxnSpPr>
          <p:nvPr/>
        </p:nvCxnSpPr>
        <p:spPr>
          <a:xfrm flipV="1">
            <a:off x="2859088" y="968375"/>
            <a:ext cx="576262" cy="1255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3"/>
            <a:endCxn id="7" idx="1"/>
          </p:cNvCxnSpPr>
          <p:nvPr/>
        </p:nvCxnSpPr>
        <p:spPr>
          <a:xfrm>
            <a:off x="2859088" y="2224088"/>
            <a:ext cx="576262" cy="1549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6" idx="1"/>
          </p:cNvCxnSpPr>
          <p:nvPr/>
        </p:nvCxnSpPr>
        <p:spPr>
          <a:xfrm flipV="1">
            <a:off x="2859088" y="2209800"/>
            <a:ext cx="587375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8" idx="3"/>
            <a:endCxn id="5" idx="1"/>
          </p:cNvCxnSpPr>
          <p:nvPr/>
        </p:nvCxnSpPr>
        <p:spPr>
          <a:xfrm flipV="1">
            <a:off x="8778875" y="2773363"/>
            <a:ext cx="536575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3" idx="3"/>
            <a:endCxn id="5" idx="0"/>
          </p:cNvCxnSpPr>
          <p:nvPr/>
        </p:nvCxnSpPr>
        <p:spPr>
          <a:xfrm>
            <a:off x="5738813" y="968375"/>
            <a:ext cx="4727575" cy="16049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8" idx="1"/>
          </p:cNvCxnSpPr>
          <p:nvPr/>
        </p:nvCxnSpPr>
        <p:spPr>
          <a:xfrm>
            <a:off x="5749925" y="2209800"/>
            <a:ext cx="727075" cy="566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8" idx="1"/>
          </p:cNvCxnSpPr>
          <p:nvPr/>
        </p:nvCxnSpPr>
        <p:spPr>
          <a:xfrm flipV="1">
            <a:off x="5738813" y="2776538"/>
            <a:ext cx="738187" cy="996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5" idx="2"/>
            <a:endCxn id="10" idx="3"/>
          </p:cNvCxnSpPr>
          <p:nvPr/>
        </p:nvCxnSpPr>
        <p:spPr>
          <a:xfrm rot="5400000">
            <a:off x="8458994" y="3964782"/>
            <a:ext cx="2998787" cy="1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0"/>
            <a:endCxn id="7" idx="2"/>
          </p:cNvCxnSpPr>
          <p:nvPr/>
        </p:nvCxnSpPr>
        <p:spPr>
          <a:xfrm flipH="1" flipV="1">
            <a:off x="4586288" y="4127500"/>
            <a:ext cx="12700" cy="385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8800" y="576580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Process Design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2" name="Straight Arrow Connector 41"/>
          <p:cNvCxnSpPr>
            <a:stCxn id="10" idx="1"/>
            <a:endCxn id="40" idx="3"/>
          </p:cNvCxnSpPr>
          <p:nvPr/>
        </p:nvCxnSpPr>
        <p:spPr>
          <a:xfrm flipH="1" flipV="1">
            <a:off x="2860675" y="5965825"/>
            <a:ext cx="4287838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0"/>
            <a:endCxn id="11" idx="2"/>
          </p:cNvCxnSpPr>
          <p:nvPr/>
        </p:nvCxnSpPr>
        <p:spPr>
          <a:xfrm flipH="1" flipV="1">
            <a:off x="1706563" y="2424113"/>
            <a:ext cx="3175" cy="334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TextBox 44"/>
          <p:cNvSpPr txBox="1">
            <a:spLocks noChangeArrowheads="1"/>
          </p:cNvSpPr>
          <p:nvPr/>
        </p:nvSpPr>
        <p:spPr bwMode="auto">
          <a:xfrm>
            <a:off x="5830888" y="4513263"/>
            <a:ext cx="3619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การประสานความร่วมมือกับหน่วยงานที่เกี่ยวข้องมีความครอบคลุมและได้ผลเพียงใด หน่วยงานที่รับดูแลต่อเนื่องมีความพร้อมเพียงใด</a:t>
            </a:r>
          </a:p>
        </p:txBody>
      </p:sp>
      <p:sp>
        <p:nvSpPr>
          <p:cNvPr id="28697" name="TextBox 45"/>
          <p:cNvSpPr txBox="1">
            <a:spLocks noChangeArrowheads="1"/>
          </p:cNvSpPr>
          <p:nvPr/>
        </p:nvSpPr>
        <p:spPr bwMode="auto">
          <a:xfrm>
            <a:off x="6184900" y="2984500"/>
            <a:ext cx="298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ผู้ป่วยได้รับการติดตามดูแลโดยทีมเยี่ยมบ้านหรือสถานพยาบาลใกล้บ้านอย่างเพียงพอและเหมาะสมเพียงใด</a:t>
            </a:r>
          </a:p>
        </p:txBody>
      </p:sp>
      <p:sp>
        <p:nvSpPr>
          <p:cNvPr id="28698" name="TextBox 46"/>
          <p:cNvSpPr txBox="1">
            <a:spLocks noChangeArrowheads="1"/>
          </p:cNvSpPr>
          <p:nvPr/>
        </p:nvSpPr>
        <p:spPr bwMode="auto">
          <a:xfrm>
            <a:off x="3790950" y="5967413"/>
            <a:ext cx="298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มีการนำผลการทบทวนและติดตามมาใช้ในการปรับปรุงระบบงานและการบันทึกข้อมูลอย่างไรบ้าง</a:t>
            </a:r>
          </a:p>
        </p:txBody>
      </p:sp>
      <p:sp>
        <p:nvSpPr>
          <p:cNvPr id="28699" name="TextBox 47"/>
          <p:cNvSpPr txBox="1">
            <a:spLocks noChangeArrowheads="1"/>
          </p:cNvSpPr>
          <p:nvPr/>
        </p:nvSpPr>
        <p:spPr bwMode="auto">
          <a:xfrm>
            <a:off x="3273425" y="2738438"/>
            <a:ext cx="26400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การสือสารข้อมูลผู้ป่วยไปยังสถานพยาบาลและทีมงานที่เกี่ยวข้องมีประสิทธิภาพเพียงใด</a:t>
            </a:r>
          </a:p>
        </p:txBody>
      </p:sp>
      <p:sp>
        <p:nvSpPr>
          <p:cNvPr id="28700" name="TextBox 48"/>
          <p:cNvSpPr txBox="1">
            <a:spLocks noChangeArrowheads="1"/>
          </p:cNvSpPr>
          <p:nvPr/>
        </p:nvSpPr>
        <p:spPr bwMode="auto">
          <a:xfrm>
            <a:off x="3095625" y="1362075"/>
            <a:ext cx="2981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ระบบการให้ความช่วยเหลือและคำปรึกษามีประสิทธิภาพเพียงใด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2476500"/>
            <a:ext cx="19272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801938" y="4240213"/>
            <a:ext cx="22463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วัตถุประสงค์สอดคล้องกับความท้าทายเชิงกลยุทธ์ขององค์กรเพียงใด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58800" y="371475"/>
            <a:ext cx="2878138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การบริหารเชิงกลยุทธ์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325" y="3492500"/>
            <a:ext cx="19288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Strategic Planning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0550" y="3492500"/>
            <a:ext cx="154463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Strategic Objectives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58188" y="4741863"/>
            <a:ext cx="2011362" cy="706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 Implementation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8188" y="331788"/>
            <a:ext cx="2024062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Strong &amp; Sustainable Organization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8300" y="41100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Action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8300" y="49101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8300" y="5838825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8300" y="3225800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8300" y="21796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Projection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8" name="Elbow Connector 17"/>
          <p:cNvCxnSpPr>
            <a:stCxn id="2" idx="2"/>
            <a:endCxn id="8" idx="0"/>
          </p:cNvCxnSpPr>
          <p:nvPr/>
        </p:nvCxnSpPr>
        <p:spPr>
          <a:xfrm rot="5400000">
            <a:off x="1353344" y="3183731"/>
            <a:ext cx="615950" cy="15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3"/>
            <a:endCxn id="9" idx="1"/>
          </p:cNvCxnSpPr>
          <p:nvPr/>
        </p:nvCxnSpPr>
        <p:spPr>
          <a:xfrm>
            <a:off x="2624138" y="3846513"/>
            <a:ext cx="50641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2" idx="3"/>
            <a:endCxn id="9" idx="0"/>
          </p:cNvCxnSpPr>
          <p:nvPr/>
        </p:nvCxnSpPr>
        <p:spPr>
          <a:xfrm>
            <a:off x="2625725" y="2676525"/>
            <a:ext cx="1276350" cy="8159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2" idx="1"/>
          </p:cNvCxnSpPr>
          <p:nvPr/>
        </p:nvCxnSpPr>
        <p:spPr>
          <a:xfrm>
            <a:off x="4675188" y="3846513"/>
            <a:ext cx="773112" cy="4635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9" idx="3"/>
            <a:endCxn id="13" idx="1"/>
          </p:cNvCxnSpPr>
          <p:nvPr/>
        </p:nvCxnSpPr>
        <p:spPr>
          <a:xfrm>
            <a:off x="4675188" y="3846513"/>
            <a:ext cx="773112" cy="1263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9" idx="3"/>
            <a:endCxn id="14" idx="1"/>
          </p:cNvCxnSpPr>
          <p:nvPr/>
        </p:nvCxnSpPr>
        <p:spPr>
          <a:xfrm>
            <a:off x="4675188" y="3846513"/>
            <a:ext cx="773112" cy="21923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9" idx="3"/>
            <a:endCxn id="15" idx="1"/>
          </p:cNvCxnSpPr>
          <p:nvPr/>
        </p:nvCxnSpPr>
        <p:spPr>
          <a:xfrm flipV="1">
            <a:off x="4675188" y="3425825"/>
            <a:ext cx="773112" cy="4206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5" idx="0"/>
            <a:endCxn id="16" idx="2"/>
          </p:cNvCxnSpPr>
          <p:nvPr/>
        </p:nvCxnSpPr>
        <p:spPr>
          <a:xfrm rot="5400000" flipH="1" flipV="1">
            <a:off x="5961857" y="2902744"/>
            <a:ext cx="64611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6" idx="3"/>
            <a:endCxn id="58" idx="1"/>
          </p:cNvCxnSpPr>
          <p:nvPr/>
        </p:nvCxnSpPr>
        <p:spPr>
          <a:xfrm>
            <a:off x="7123113" y="2379663"/>
            <a:ext cx="1235075" cy="706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2" idx="3"/>
            <a:endCxn id="10" idx="1"/>
          </p:cNvCxnSpPr>
          <p:nvPr/>
        </p:nvCxnSpPr>
        <p:spPr>
          <a:xfrm>
            <a:off x="7123113" y="4310063"/>
            <a:ext cx="1235075" cy="785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3" idx="3"/>
            <a:endCxn id="10" idx="1"/>
          </p:cNvCxnSpPr>
          <p:nvPr/>
        </p:nvCxnSpPr>
        <p:spPr>
          <a:xfrm flipV="1">
            <a:off x="7123113" y="5095875"/>
            <a:ext cx="1235075" cy="14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4" idx="3"/>
            <a:endCxn id="10" idx="1"/>
          </p:cNvCxnSpPr>
          <p:nvPr/>
        </p:nvCxnSpPr>
        <p:spPr>
          <a:xfrm flipV="1">
            <a:off x="7123113" y="5095875"/>
            <a:ext cx="1235075" cy="942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5" idx="3"/>
            <a:endCxn id="58" idx="1"/>
          </p:cNvCxnSpPr>
          <p:nvPr/>
        </p:nvCxnSpPr>
        <p:spPr>
          <a:xfrm flipV="1">
            <a:off x="7123113" y="3086100"/>
            <a:ext cx="1235075" cy="339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358188" y="1687513"/>
            <a:ext cx="20240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Goal Achievement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58188" y="2732088"/>
            <a:ext cx="20097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Monitoring &amp; Comparison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753725" y="3636963"/>
            <a:ext cx="126523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Modify Plan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8" name="Elbow Connector 77"/>
          <p:cNvCxnSpPr>
            <a:stCxn id="10" idx="0"/>
            <a:endCxn id="58" idx="2"/>
          </p:cNvCxnSpPr>
          <p:nvPr/>
        </p:nvCxnSpPr>
        <p:spPr>
          <a:xfrm rot="16200000" flipV="1">
            <a:off x="8712994" y="4090194"/>
            <a:ext cx="1301750" cy="15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58" idx="0"/>
            <a:endCxn id="47" idx="2"/>
          </p:cNvCxnSpPr>
          <p:nvPr/>
        </p:nvCxnSpPr>
        <p:spPr>
          <a:xfrm flipV="1">
            <a:off x="9363075" y="2395538"/>
            <a:ext cx="7938" cy="336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47" idx="0"/>
            <a:endCxn id="11" idx="2"/>
          </p:cNvCxnSpPr>
          <p:nvPr/>
        </p:nvCxnSpPr>
        <p:spPr>
          <a:xfrm flipV="1">
            <a:off x="9371013" y="1347788"/>
            <a:ext cx="0" cy="33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58" idx="3"/>
            <a:endCxn id="61" idx="0"/>
          </p:cNvCxnSpPr>
          <p:nvPr/>
        </p:nvCxnSpPr>
        <p:spPr>
          <a:xfrm>
            <a:off x="10367963" y="3086100"/>
            <a:ext cx="1017587" cy="5508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61" idx="2"/>
            <a:endCxn id="10" idx="3"/>
          </p:cNvCxnSpPr>
          <p:nvPr/>
        </p:nvCxnSpPr>
        <p:spPr>
          <a:xfrm rot="5400000">
            <a:off x="10502106" y="4212432"/>
            <a:ext cx="750887" cy="1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1" name="TextBox 145"/>
          <p:cNvSpPr txBox="1">
            <a:spLocks noChangeArrowheads="1"/>
          </p:cNvSpPr>
          <p:nvPr/>
        </p:nvSpPr>
        <p:spPr bwMode="auto">
          <a:xfrm>
            <a:off x="211138" y="2074863"/>
            <a:ext cx="2878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มีการวิเคราะห์ข้อมูลรอบด้านเพียงใด</a:t>
            </a:r>
          </a:p>
        </p:txBody>
      </p:sp>
      <p:sp>
        <p:nvSpPr>
          <p:cNvPr id="4132" name="TextBox 146"/>
          <p:cNvSpPr txBox="1">
            <a:spLocks noChangeArrowheads="1"/>
          </p:cNvSpPr>
          <p:nvPr/>
        </p:nvSpPr>
        <p:spPr bwMode="auto">
          <a:xfrm>
            <a:off x="747713" y="4251325"/>
            <a:ext cx="1738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มีกระบวนการวางแผนที่ดีเพียงใด</a:t>
            </a:r>
          </a:p>
        </p:txBody>
      </p:sp>
      <p:sp>
        <p:nvSpPr>
          <p:cNvPr id="4133" name="TextBox 147"/>
          <p:cNvSpPr txBox="1">
            <a:spLocks noChangeArrowheads="1"/>
          </p:cNvSpPr>
          <p:nvPr/>
        </p:nvSpPr>
        <p:spPr bwMode="auto">
          <a:xfrm>
            <a:off x="5357813" y="5268913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มีการจัดสรรทรัพยากรเพียงพอหรือไม่</a:t>
            </a:r>
          </a:p>
        </p:txBody>
      </p:sp>
      <p:sp>
        <p:nvSpPr>
          <p:cNvPr id="4134" name="TextBox 148"/>
          <p:cNvSpPr txBox="1">
            <a:spLocks noChangeArrowheads="1"/>
          </p:cNvSpPr>
          <p:nvPr/>
        </p:nvSpPr>
        <p:spPr bwMode="auto">
          <a:xfrm>
            <a:off x="5200650" y="6205538"/>
            <a:ext cx="220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มีแผนและกำลังคนเพื่อปฏิบัติตามกลยุทธ์หรือไม่</a:t>
            </a:r>
          </a:p>
        </p:txBody>
      </p:sp>
      <p:sp>
        <p:nvSpPr>
          <p:cNvPr id="4135" name="TextBox 149"/>
          <p:cNvSpPr txBox="1">
            <a:spLocks noChangeArrowheads="1"/>
          </p:cNvSpPr>
          <p:nvPr/>
        </p:nvSpPr>
        <p:spPr bwMode="auto">
          <a:xfrm>
            <a:off x="5033963" y="3592513"/>
            <a:ext cx="3052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ตัววัดครอบคลุมประเด็นสำคัญและหนุนให้เกิด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alignment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ทั้งองค์กรหรือไม่</a:t>
            </a:r>
          </a:p>
        </p:txBody>
      </p:sp>
      <p:sp>
        <p:nvSpPr>
          <p:cNvPr id="4136" name="TextBox 150"/>
          <p:cNvSpPr txBox="1">
            <a:spLocks noChangeArrowheads="1"/>
          </p:cNvSpPr>
          <p:nvPr/>
        </p:nvSpPr>
        <p:spPr bwMode="auto">
          <a:xfrm>
            <a:off x="10352088" y="4300538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มีการตอบสนองอย่างเหมาะสมหรือไม่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5213" y="2070100"/>
            <a:ext cx="19272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 to Customer Need &amp; Expectation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8224838" y="6049963"/>
            <a:ext cx="36258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การมุ่งเน้นผู้ป่วย/ผู้รับผลงาน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5213" y="4660900"/>
            <a:ext cx="19272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Patient’s Right Protection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96488" y="3332163"/>
            <a:ext cx="1927225" cy="1014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Satisfaction &amp; Trust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3938" y="1528763"/>
            <a:ext cx="19272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of Customer Voice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1288" y="596900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Requirement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5100" y="1528763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Feedback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2400" y="2520950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Complaint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3938" y="2730500"/>
            <a:ext cx="19272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Relationship &amp; Access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525" y="593725"/>
            <a:ext cx="17637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Segmentation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Straight Arrow Connector 15"/>
          <p:cNvCxnSpPr>
            <a:stCxn id="14" idx="3"/>
            <a:endCxn id="10" idx="1"/>
          </p:cNvCxnSpPr>
          <p:nvPr/>
        </p:nvCxnSpPr>
        <p:spPr>
          <a:xfrm>
            <a:off x="2281238" y="947738"/>
            <a:ext cx="4000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3"/>
            <a:endCxn id="8" idx="1"/>
          </p:cNvCxnSpPr>
          <p:nvPr/>
        </p:nvCxnSpPr>
        <p:spPr>
          <a:xfrm>
            <a:off x="4379913" y="950913"/>
            <a:ext cx="454025" cy="9318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1" idx="3"/>
            <a:endCxn id="8" idx="1"/>
          </p:cNvCxnSpPr>
          <p:nvPr/>
        </p:nvCxnSpPr>
        <p:spPr>
          <a:xfrm>
            <a:off x="4403725" y="1882775"/>
            <a:ext cx="430213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2" idx="3"/>
            <a:endCxn id="8" idx="1"/>
          </p:cNvCxnSpPr>
          <p:nvPr/>
        </p:nvCxnSpPr>
        <p:spPr>
          <a:xfrm flipV="1">
            <a:off x="4391025" y="1882775"/>
            <a:ext cx="442913" cy="9921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3"/>
            <a:endCxn id="2" idx="1"/>
          </p:cNvCxnSpPr>
          <p:nvPr/>
        </p:nvCxnSpPr>
        <p:spPr>
          <a:xfrm>
            <a:off x="6761163" y="1882775"/>
            <a:ext cx="654050" cy="6953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" idx="3"/>
            <a:endCxn id="6" idx="1"/>
          </p:cNvCxnSpPr>
          <p:nvPr/>
        </p:nvCxnSpPr>
        <p:spPr>
          <a:xfrm>
            <a:off x="9342438" y="2578100"/>
            <a:ext cx="654050" cy="1260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" idx="3"/>
            <a:endCxn id="6" idx="1"/>
          </p:cNvCxnSpPr>
          <p:nvPr/>
        </p:nvCxnSpPr>
        <p:spPr>
          <a:xfrm flipV="1">
            <a:off x="9342438" y="3838575"/>
            <a:ext cx="654050" cy="11763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3" idx="3"/>
            <a:endCxn id="2" idx="1"/>
          </p:cNvCxnSpPr>
          <p:nvPr/>
        </p:nvCxnSpPr>
        <p:spPr>
          <a:xfrm flipV="1">
            <a:off x="6761163" y="2578100"/>
            <a:ext cx="654050" cy="660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29175" y="4046538"/>
            <a:ext cx="1928813" cy="4016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Staff Awareness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4575" y="4648200"/>
            <a:ext cx="19272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 Patient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05225" y="5322888"/>
            <a:ext cx="307657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Implement Patient Charter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5225" y="5988050"/>
            <a:ext cx="305276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with Specific Need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8" name="Elbow Connector 37"/>
          <p:cNvCxnSpPr>
            <a:stCxn id="33" idx="3"/>
            <a:endCxn id="4" idx="1"/>
          </p:cNvCxnSpPr>
          <p:nvPr/>
        </p:nvCxnSpPr>
        <p:spPr>
          <a:xfrm>
            <a:off x="6757988" y="4248150"/>
            <a:ext cx="657225" cy="7667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4" idx="3"/>
            <a:endCxn id="4" idx="1"/>
          </p:cNvCxnSpPr>
          <p:nvPr/>
        </p:nvCxnSpPr>
        <p:spPr>
          <a:xfrm>
            <a:off x="6781800" y="4848225"/>
            <a:ext cx="633413" cy="1666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5" idx="3"/>
            <a:endCxn id="4" idx="1"/>
          </p:cNvCxnSpPr>
          <p:nvPr/>
        </p:nvCxnSpPr>
        <p:spPr>
          <a:xfrm flipV="1">
            <a:off x="6781800" y="5014913"/>
            <a:ext cx="633413" cy="508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6" idx="3"/>
            <a:endCxn id="4" idx="1"/>
          </p:cNvCxnSpPr>
          <p:nvPr/>
        </p:nvCxnSpPr>
        <p:spPr>
          <a:xfrm flipV="1">
            <a:off x="6757988" y="5014913"/>
            <a:ext cx="657225" cy="11731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21563" y="984250"/>
            <a:ext cx="192881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Satisfaction Determination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Elbow Connector 46"/>
          <p:cNvCxnSpPr>
            <a:stCxn id="6" idx="0"/>
            <a:endCxn id="45" idx="3"/>
          </p:cNvCxnSpPr>
          <p:nvPr/>
        </p:nvCxnSpPr>
        <p:spPr>
          <a:xfrm rot="16200000" flipV="1">
            <a:off x="9158288" y="1530350"/>
            <a:ext cx="1993900" cy="16097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45" idx="1"/>
            <a:endCxn id="8" idx="0"/>
          </p:cNvCxnSpPr>
          <p:nvPr/>
        </p:nvCxnSpPr>
        <p:spPr>
          <a:xfrm rot="10800000" flipV="1">
            <a:off x="5797550" y="1338263"/>
            <a:ext cx="1624013" cy="1905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1" name="TextBox 50"/>
          <p:cNvSpPr txBox="1">
            <a:spLocks noChangeArrowheads="1"/>
          </p:cNvSpPr>
          <p:nvPr/>
        </p:nvSpPr>
        <p:spPr bwMode="auto">
          <a:xfrm>
            <a:off x="195263" y="246063"/>
            <a:ext cx="2257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การแบ่งกลุ่มเหมาะสมหรือไม่</a:t>
            </a:r>
          </a:p>
        </p:txBody>
      </p:sp>
      <p:sp>
        <p:nvSpPr>
          <p:cNvPr id="5152" name="TextBox 51"/>
          <p:cNvSpPr txBox="1">
            <a:spLocks noChangeArrowheads="1"/>
          </p:cNvSpPr>
          <p:nvPr/>
        </p:nvSpPr>
        <p:spPr bwMode="auto">
          <a:xfrm>
            <a:off x="2489200" y="85725"/>
            <a:ext cx="213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ได้ข้อมูลที่สำคัญต่อการตัดสินใจหรือไม่</a:t>
            </a:r>
          </a:p>
        </p:txBody>
      </p:sp>
      <p:sp>
        <p:nvSpPr>
          <p:cNvPr id="5153" name="TextBox 52"/>
          <p:cNvSpPr txBox="1">
            <a:spLocks noChangeArrowheads="1"/>
          </p:cNvSpPr>
          <p:nvPr/>
        </p:nvSpPr>
        <p:spPr bwMode="auto">
          <a:xfrm>
            <a:off x="4776788" y="1049338"/>
            <a:ext cx="2060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มีการนำข้อมูลไปใช้เพื่อการมุ่งเน้นลูกค้าเพียงใด</a:t>
            </a:r>
          </a:p>
        </p:txBody>
      </p:sp>
      <p:sp>
        <p:nvSpPr>
          <p:cNvPr id="5154" name="TextBox 53"/>
          <p:cNvSpPr txBox="1">
            <a:spLocks noChangeArrowheads="1"/>
          </p:cNvSpPr>
          <p:nvPr/>
        </p:nvSpPr>
        <p:spPr bwMode="auto">
          <a:xfrm>
            <a:off x="7234238" y="631825"/>
            <a:ext cx="2247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วิธีการวัดเหมาะสมหรือไม่</a:t>
            </a:r>
          </a:p>
        </p:txBody>
      </p:sp>
      <p:sp>
        <p:nvSpPr>
          <p:cNvPr id="5155" name="TextBox 54"/>
          <p:cNvSpPr txBox="1">
            <a:spLocks noChangeArrowheads="1"/>
          </p:cNvSpPr>
          <p:nvPr/>
        </p:nvSpPr>
        <p:spPr bwMode="auto">
          <a:xfrm>
            <a:off x="9953625" y="4381500"/>
            <a:ext cx="1997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ความพึงพอใจอยู่ในระดับที่น่าพอใจหรือไม่</a:t>
            </a:r>
          </a:p>
        </p:txBody>
      </p:sp>
      <p:sp>
        <p:nvSpPr>
          <p:cNvPr id="5156" name="TextBox 55"/>
          <p:cNvSpPr txBox="1">
            <a:spLocks noChangeArrowheads="1"/>
          </p:cNvSpPr>
          <p:nvPr/>
        </p:nvSpPr>
        <p:spPr bwMode="auto">
          <a:xfrm>
            <a:off x="833438" y="2614613"/>
            <a:ext cx="1920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ตอบสนองคำร้องเรียนรวดเร็วเพียงใด</a:t>
            </a:r>
          </a:p>
        </p:txBody>
      </p:sp>
      <p:sp>
        <p:nvSpPr>
          <p:cNvPr id="5157" name="TextBox 56"/>
          <p:cNvSpPr txBox="1">
            <a:spLocks noChangeArrowheads="1"/>
          </p:cNvSpPr>
          <p:nvPr/>
        </p:nvSpPr>
        <p:spPr bwMode="auto">
          <a:xfrm>
            <a:off x="949325" y="1512888"/>
            <a:ext cx="18192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ติดตามทันทีหรือไม่ ได้ข้อมูลที่นำมา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action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ได้เพียงใด</a:t>
            </a:r>
          </a:p>
        </p:txBody>
      </p:sp>
      <p:sp>
        <p:nvSpPr>
          <p:cNvPr id="5158" name="TextBox 57"/>
          <p:cNvSpPr txBox="1">
            <a:spLocks noChangeArrowheads="1"/>
          </p:cNvSpPr>
          <p:nvPr/>
        </p:nvSpPr>
        <p:spPr bwMode="auto">
          <a:xfrm>
            <a:off x="2120900" y="4079875"/>
            <a:ext cx="2878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เจ้าหน้าที่ เข้าใจและตื่นตัวเพียงใด</a:t>
            </a:r>
          </a:p>
        </p:txBody>
      </p:sp>
      <p:sp>
        <p:nvSpPr>
          <p:cNvPr id="5159" name="TextBox 58"/>
          <p:cNvSpPr txBox="1">
            <a:spLocks noChangeArrowheads="1"/>
          </p:cNvSpPr>
          <p:nvPr/>
        </p:nvSpPr>
        <p:spPr bwMode="auto">
          <a:xfrm>
            <a:off x="3090863" y="4689475"/>
            <a:ext cx="1811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ผู้ป่วยรับรู้สิทธิเพียงใด</a:t>
            </a:r>
          </a:p>
        </p:txBody>
      </p:sp>
      <p:sp>
        <p:nvSpPr>
          <p:cNvPr id="5160" name="TextBox 59"/>
          <p:cNvSpPr txBox="1">
            <a:spLocks noChangeArrowheads="1"/>
          </p:cNvSpPr>
          <p:nvPr/>
        </p:nvSpPr>
        <p:spPr bwMode="auto">
          <a:xfrm>
            <a:off x="828675" y="5237163"/>
            <a:ext cx="2876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ผู้ป่วยได้รับการคุ้มครองตามคำประกาศสิทธิผู้ป่วยครบถ้วนเพียงใด</a:t>
            </a:r>
          </a:p>
        </p:txBody>
      </p:sp>
      <p:sp>
        <p:nvSpPr>
          <p:cNvPr id="5161" name="TextBox 60"/>
          <p:cNvSpPr txBox="1">
            <a:spLocks noChangeArrowheads="1"/>
          </p:cNvSpPr>
          <p:nvPr/>
        </p:nvSpPr>
        <p:spPr bwMode="auto">
          <a:xfrm>
            <a:off x="771525" y="5870575"/>
            <a:ext cx="2878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ผู้ป่วยที่มีความต้องการเฉพาะได้รับการคุ้มครองสิทธิเพียงใด</a:t>
            </a:r>
          </a:p>
        </p:txBody>
      </p:sp>
      <p:sp>
        <p:nvSpPr>
          <p:cNvPr id="5162" name="TextBox 61"/>
          <p:cNvSpPr txBox="1">
            <a:spLocks noChangeArrowheads="1"/>
          </p:cNvSpPr>
          <p:nvPr/>
        </p:nvSpPr>
        <p:spPr bwMode="auto">
          <a:xfrm>
            <a:off x="1255713" y="3397250"/>
            <a:ext cx="3602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การสร้างความสัมพันธ์และการเข้าถึงดีเพียงใด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2476500"/>
            <a:ext cx="1462088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Selection &amp; Alignment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58800" y="371475"/>
            <a:ext cx="430212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การวัด วิเคราะห์ และจัดการความรู้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2525" y="2484438"/>
            <a:ext cx="1700213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Measurement &amp; Integration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950" y="2184400"/>
            <a:ext cx="150018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2888" y="2187575"/>
            <a:ext cx="1901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Priority for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6138" y="981075"/>
            <a:ext cx="15287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Comparative Data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9950" y="3414713"/>
            <a:ext cx="155257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Track Progress &amp;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2888" y="3414713"/>
            <a:ext cx="19018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 Decision Making &amp; Innovation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/>
          <p:cNvCxnSpPr>
            <a:stCxn id="2" idx="3"/>
            <a:endCxn id="4" idx="1"/>
          </p:cNvCxnSpPr>
          <p:nvPr/>
        </p:nvCxnSpPr>
        <p:spPr>
          <a:xfrm>
            <a:off x="2020888" y="2984500"/>
            <a:ext cx="401637" cy="7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5" idx="1"/>
          </p:cNvCxnSpPr>
          <p:nvPr/>
        </p:nvCxnSpPr>
        <p:spPr>
          <a:xfrm flipV="1">
            <a:off x="4122738" y="2538413"/>
            <a:ext cx="557212" cy="454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2"/>
            <a:endCxn id="5" idx="0"/>
          </p:cNvCxnSpPr>
          <p:nvPr/>
        </p:nvCxnSpPr>
        <p:spPr>
          <a:xfrm rot="16200000" flipH="1">
            <a:off x="5177632" y="1931193"/>
            <a:ext cx="495300" cy="111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3"/>
            <a:endCxn id="6" idx="1"/>
          </p:cNvCxnSpPr>
          <p:nvPr/>
        </p:nvCxnSpPr>
        <p:spPr>
          <a:xfrm>
            <a:off x="6180138" y="2538413"/>
            <a:ext cx="41275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3"/>
            <a:endCxn id="10" idx="1"/>
          </p:cNvCxnSpPr>
          <p:nvPr/>
        </p:nvCxnSpPr>
        <p:spPr>
          <a:xfrm>
            <a:off x="4122738" y="2992438"/>
            <a:ext cx="557212" cy="9302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3"/>
            <a:endCxn id="11" idx="1"/>
          </p:cNvCxnSpPr>
          <p:nvPr/>
        </p:nvCxnSpPr>
        <p:spPr>
          <a:xfrm flipV="1">
            <a:off x="6232525" y="3922713"/>
            <a:ext cx="360363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92888" y="4967288"/>
            <a:ext cx="1901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Knowledge Asset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45625" y="3414713"/>
            <a:ext cx="1947863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Efficiency &amp; Effectiveness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7538" y="4975225"/>
            <a:ext cx="175260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Knowledge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7" name="Elbow Connector 36"/>
          <p:cNvCxnSpPr>
            <a:stCxn id="35" idx="3"/>
            <a:endCxn id="27" idx="1"/>
          </p:cNvCxnSpPr>
          <p:nvPr/>
        </p:nvCxnSpPr>
        <p:spPr>
          <a:xfrm flipV="1">
            <a:off x="6180138" y="5321300"/>
            <a:ext cx="412750" cy="7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3"/>
            <a:endCxn id="34" idx="1"/>
          </p:cNvCxnSpPr>
          <p:nvPr/>
        </p:nvCxnSpPr>
        <p:spPr>
          <a:xfrm>
            <a:off x="8494713" y="2541588"/>
            <a:ext cx="950912" cy="1381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1" idx="3"/>
            <a:endCxn id="34" idx="1"/>
          </p:cNvCxnSpPr>
          <p:nvPr/>
        </p:nvCxnSpPr>
        <p:spPr>
          <a:xfrm>
            <a:off x="8494713" y="3922713"/>
            <a:ext cx="950912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7" idx="3"/>
            <a:endCxn id="34" idx="1"/>
          </p:cNvCxnSpPr>
          <p:nvPr/>
        </p:nvCxnSpPr>
        <p:spPr>
          <a:xfrm flipV="1">
            <a:off x="8494713" y="3922713"/>
            <a:ext cx="950912" cy="1398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43200" y="6165850"/>
            <a:ext cx="375443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IT Support &amp; Quality Assurance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4122738" y="5743575"/>
            <a:ext cx="533400" cy="358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69" name="TextBox 45"/>
          <p:cNvSpPr txBox="1">
            <a:spLocks noChangeArrowheads="1"/>
          </p:cNvSpPr>
          <p:nvPr/>
        </p:nvSpPr>
        <p:spPr bwMode="auto">
          <a:xfrm>
            <a:off x="309563" y="1528763"/>
            <a:ext cx="1863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ที่เลือกวัดครอบคลุม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ที่สำคัญครบถ้วนเพียงใด มี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alignment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เพียงใด</a:t>
            </a:r>
          </a:p>
        </p:txBody>
      </p:sp>
      <p:sp>
        <p:nvSpPr>
          <p:cNvPr id="6170" name="TextBox 46"/>
          <p:cNvSpPr txBox="1">
            <a:spLocks noChangeArrowheads="1"/>
          </p:cNvSpPr>
          <p:nvPr/>
        </p:nvSpPr>
        <p:spPr bwMode="auto">
          <a:xfrm>
            <a:off x="2233613" y="1736725"/>
            <a:ext cx="200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มีการวัดสม่ำเสมอ ได้ข้อมูลที่ถูกต้องน่าเชื่อถือ และเชื่อมโยงกันเพียงใด</a:t>
            </a:r>
          </a:p>
        </p:txBody>
      </p:sp>
      <p:sp>
        <p:nvSpPr>
          <p:cNvPr id="6171" name="TextBox 47"/>
          <p:cNvSpPr txBox="1">
            <a:spLocks noChangeArrowheads="1"/>
          </p:cNvSpPr>
          <p:nvPr/>
        </p:nvSpPr>
        <p:spPr bwMode="auto">
          <a:xfrm>
            <a:off x="4511675" y="1736725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มีการวิเคราะห์ข้อมูลเหมาะสมเพียงใด</a:t>
            </a:r>
          </a:p>
        </p:txBody>
      </p:sp>
      <p:sp>
        <p:nvSpPr>
          <p:cNvPr id="6172" name="TextBox 48"/>
          <p:cNvSpPr txBox="1">
            <a:spLocks noChangeArrowheads="1"/>
          </p:cNvSpPr>
          <p:nvPr/>
        </p:nvSpPr>
        <p:spPr bwMode="auto">
          <a:xfrm>
            <a:off x="6548438" y="1625600"/>
            <a:ext cx="2001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มีการนำผลการวิเคราะห์ไปใช้ประโยชน์อย่างไร</a:t>
            </a:r>
          </a:p>
        </p:txBody>
      </p:sp>
      <p:sp>
        <p:nvSpPr>
          <p:cNvPr id="6173" name="TextBox 49"/>
          <p:cNvSpPr txBox="1">
            <a:spLocks noChangeArrowheads="1"/>
          </p:cNvSpPr>
          <p:nvPr/>
        </p:nvSpPr>
        <p:spPr bwMode="auto">
          <a:xfrm>
            <a:off x="6227763" y="966788"/>
            <a:ext cx="200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ข้อมูลเปรียบเทียบที่ใช้ เหมาะสมเพียงใด</a:t>
            </a:r>
          </a:p>
        </p:txBody>
      </p:sp>
      <p:sp>
        <p:nvSpPr>
          <p:cNvPr id="6174" name="TextBox 50"/>
          <p:cNvSpPr txBox="1">
            <a:spLocks noChangeArrowheads="1"/>
          </p:cNvSpPr>
          <p:nvPr/>
        </p:nvSpPr>
        <p:spPr bwMode="auto">
          <a:xfrm>
            <a:off x="6637338" y="4408488"/>
            <a:ext cx="200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มีการใช้ประโยชน์ในการตัดสินใจอย่างไร</a:t>
            </a:r>
          </a:p>
        </p:txBody>
      </p:sp>
      <p:sp>
        <p:nvSpPr>
          <p:cNvPr id="6175" name="TextBox 51"/>
          <p:cNvSpPr txBox="1">
            <a:spLocks noChangeArrowheads="1"/>
          </p:cNvSpPr>
          <p:nvPr/>
        </p:nvSpPr>
        <p:spPr bwMode="auto">
          <a:xfrm>
            <a:off x="6503988" y="5678488"/>
            <a:ext cx="2189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มีความรู้ที่ต้องการเพียงใด</a:t>
            </a:r>
          </a:p>
        </p:txBody>
      </p:sp>
      <p:sp>
        <p:nvSpPr>
          <p:cNvPr id="6176" name="TextBox 52"/>
          <p:cNvSpPr txBox="1">
            <a:spLocks noChangeArrowheads="1"/>
          </p:cNvSpPr>
          <p:nvPr/>
        </p:nvSpPr>
        <p:spPr bwMode="auto">
          <a:xfrm>
            <a:off x="2640013" y="5048250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การจัดการความรู้ มีประสิทธิภาพเพียงใด</a:t>
            </a:r>
          </a:p>
        </p:txBody>
      </p:sp>
      <p:sp>
        <p:nvSpPr>
          <p:cNvPr id="6177" name="TextBox 53"/>
          <p:cNvSpPr txBox="1">
            <a:spLocks noChangeArrowheads="1"/>
          </p:cNvSpPr>
          <p:nvPr/>
        </p:nvSpPr>
        <p:spPr bwMode="auto">
          <a:xfrm>
            <a:off x="6494463" y="6118225"/>
            <a:ext cx="393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มีความั่นคงปลอดภัยเพียงใด สนับสนุนได้ดีเพียงใด คุณภาพข้อมูลและความรู้น่าเชื่อถือเพียงใด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88275" y="4100513"/>
            <a:ext cx="17113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Performance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5875" y="2849563"/>
            <a:ext cx="16700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8738" y="4138613"/>
            <a:ext cx="27368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Work System &amp;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2413" y="4259263"/>
            <a:ext cx="17573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Staff Engagement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188" y="3389313"/>
            <a:ext cx="383698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PMS, IDP, Recognition, Motivation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5138" y="2625725"/>
            <a:ext cx="6413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975" y="5640388"/>
            <a:ext cx="36512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Work Environment &amp; Healthcare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2413" y="5795963"/>
            <a:ext cx="1744662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Healthy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8275" y="1379538"/>
            <a:ext cx="17113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Capacity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3200" y="2468563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Competence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5263" y="919163"/>
            <a:ext cx="1784350" cy="1323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Planning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Recruitment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Assignment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Retention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Elbow Connector 15"/>
          <p:cNvCxnSpPr>
            <a:stCxn id="12" idx="3"/>
            <a:endCxn id="5" idx="1"/>
          </p:cNvCxnSpPr>
          <p:nvPr/>
        </p:nvCxnSpPr>
        <p:spPr>
          <a:xfrm>
            <a:off x="9499600" y="1579563"/>
            <a:ext cx="676275" cy="16240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3"/>
            <a:endCxn id="5" idx="1"/>
          </p:cNvCxnSpPr>
          <p:nvPr/>
        </p:nvCxnSpPr>
        <p:spPr>
          <a:xfrm flipV="1">
            <a:off x="9499600" y="3203575"/>
            <a:ext cx="676275" cy="1404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4" idx="3"/>
            <a:endCxn id="12" idx="1"/>
          </p:cNvCxnSpPr>
          <p:nvPr/>
        </p:nvCxnSpPr>
        <p:spPr>
          <a:xfrm flipV="1">
            <a:off x="7059613" y="1579563"/>
            <a:ext cx="728662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>
          <a:xfrm>
            <a:off x="6167438" y="2243138"/>
            <a:ext cx="4762" cy="22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3" idx="1"/>
          </p:cNvCxnSpPr>
          <p:nvPr/>
        </p:nvCxnSpPr>
        <p:spPr>
          <a:xfrm flipV="1">
            <a:off x="3646488" y="2822575"/>
            <a:ext cx="1636712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3"/>
            <a:endCxn id="7" idx="1"/>
          </p:cNvCxnSpPr>
          <p:nvPr/>
        </p:nvCxnSpPr>
        <p:spPr>
          <a:xfrm>
            <a:off x="4067175" y="3589338"/>
            <a:ext cx="1265238" cy="1023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3"/>
            <a:endCxn id="7" idx="1"/>
          </p:cNvCxnSpPr>
          <p:nvPr/>
        </p:nvCxnSpPr>
        <p:spPr>
          <a:xfrm>
            <a:off x="4065588" y="4338638"/>
            <a:ext cx="1266825" cy="2746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3"/>
            <a:endCxn id="7" idx="1"/>
          </p:cNvCxnSpPr>
          <p:nvPr/>
        </p:nvCxnSpPr>
        <p:spPr>
          <a:xfrm flipV="1">
            <a:off x="4086225" y="4613275"/>
            <a:ext cx="1246188" cy="12271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3"/>
            <a:endCxn id="11" idx="1"/>
          </p:cNvCxnSpPr>
          <p:nvPr/>
        </p:nvCxnSpPr>
        <p:spPr>
          <a:xfrm>
            <a:off x="4086225" y="5840413"/>
            <a:ext cx="1246188" cy="155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3"/>
            <a:endCxn id="4" idx="1"/>
          </p:cNvCxnSpPr>
          <p:nvPr/>
        </p:nvCxnSpPr>
        <p:spPr>
          <a:xfrm flipV="1">
            <a:off x="7089775" y="4608513"/>
            <a:ext cx="698500" cy="4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" idx="3"/>
            <a:endCxn id="4" idx="1"/>
          </p:cNvCxnSpPr>
          <p:nvPr/>
        </p:nvCxnSpPr>
        <p:spPr>
          <a:xfrm>
            <a:off x="7059613" y="2822575"/>
            <a:ext cx="728662" cy="1785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1" idx="3"/>
            <a:endCxn id="4" idx="1"/>
          </p:cNvCxnSpPr>
          <p:nvPr/>
        </p:nvCxnSpPr>
        <p:spPr>
          <a:xfrm flipV="1">
            <a:off x="7077075" y="4608513"/>
            <a:ext cx="711200" cy="1387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76313" y="4894263"/>
            <a:ext cx="309403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Other Engagement Factors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1" name="Elbow Connector 40"/>
          <p:cNvCxnSpPr>
            <a:stCxn id="40" idx="3"/>
            <a:endCxn id="7" idx="1"/>
          </p:cNvCxnSpPr>
          <p:nvPr/>
        </p:nvCxnSpPr>
        <p:spPr>
          <a:xfrm flipV="1">
            <a:off x="4070350" y="4613275"/>
            <a:ext cx="1262063" cy="4810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5" name="TextBox 49"/>
          <p:cNvSpPr txBox="1">
            <a:spLocks noChangeArrowheads="1"/>
          </p:cNvSpPr>
          <p:nvPr/>
        </p:nvSpPr>
        <p:spPr bwMode="auto">
          <a:xfrm>
            <a:off x="10056813" y="3514725"/>
            <a:ext cx="1947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ผลการดำเนินงานขององค์กรเปลี่ยนไปอย่างไร</a:t>
            </a:r>
          </a:p>
        </p:txBody>
      </p:sp>
      <p:sp>
        <p:nvSpPr>
          <p:cNvPr id="7196" name="TextBox 50"/>
          <p:cNvSpPr txBox="1">
            <a:spLocks noChangeArrowheads="1"/>
          </p:cNvSpPr>
          <p:nvPr/>
        </p:nvSpPr>
        <p:spPr bwMode="auto">
          <a:xfrm>
            <a:off x="7680325" y="5124450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คนทำงานดีขึ้นอย่างไร</a:t>
            </a:r>
          </a:p>
        </p:txBody>
      </p:sp>
      <p:sp>
        <p:nvSpPr>
          <p:cNvPr id="7197" name="TextBox 51"/>
          <p:cNvSpPr txBox="1">
            <a:spLocks noChangeArrowheads="1"/>
          </p:cNvSpPr>
          <p:nvPr/>
        </p:nvSpPr>
        <p:spPr bwMode="auto">
          <a:xfrm>
            <a:off x="5275263" y="4949825"/>
            <a:ext cx="1947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คนมีความผูกพันกับองค์กรเพียงใด</a:t>
            </a:r>
          </a:p>
        </p:txBody>
      </p:sp>
      <p:sp>
        <p:nvSpPr>
          <p:cNvPr id="7198" name="TextBox 52"/>
          <p:cNvSpPr txBox="1">
            <a:spLocks noChangeArrowheads="1"/>
          </p:cNvSpPr>
          <p:nvPr/>
        </p:nvSpPr>
        <p:spPr bwMode="auto">
          <a:xfrm>
            <a:off x="5060950" y="6178550"/>
            <a:ext cx="2328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สุขภาพคนทำงานเป็นอย่างไร</a:t>
            </a:r>
          </a:p>
        </p:txBody>
      </p:sp>
      <p:sp>
        <p:nvSpPr>
          <p:cNvPr id="7199" name="TextBox 54"/>
          <p:cNvSpPr txBox="1">
            <a:spLocks noChangeArrowheads="1"/>
          </p:cNvSpPr>
          <p:nvPr/>
        </p:nvSpPr>
        <p:spPr bwMode="auto">
          <a:xfrm>
            <a:off x="5132388" y="3151188"/>
            <a:ext cx="2062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คนมีความรู้ความสามารถและทักษะเพียงพอหรือไม่</a:t>
            </a:r>
          </a:p>
        </p:txBody>
      </p:sp>
      <p:sp>
        <p:nvSpPr>
          <p:cNvPr id="7200" name="TextBox 55"/>
          <p:cNvSpPr txBox="1">
            <a:spLocks noChangeArrowheads="1"/>
          </p:cNvSpPr>
          <p:nvPr/>
        </p:nvSpPr>
        <p:spPr bwMode="auto">
          <a:xfrm>
            <a:off x="7650163" y="1741488"/>
            <a:ext cx="2063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มีคนเพียงพอหรือไม่</a:t>
            </a:r>
          </a:p>
        </p:txBody>
      </p:sp>
      <p:sp>
        <p:nvSpPr>
          <p:cNvPr id="7201" name="TextBox 57"/>
          <p:cNvSpPr txBox="1">
            <a:spLocks noChangeArrowheads="1"/>
          </p:cNvSpPr>
          <p:nvPr/>
        </p:nvSpPr>
        <p:spPr bwMode="auto">
          <a:xfrm>
            <a:off x="655638" y="6011863"/>
            <a:ext cx="3346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จัดสิ่งแวดล้อมที่เอื้อต่อสุขภาพเพียงใด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ดูแลและส่งเสริมสุขภาพคนดีเพียงใด</a:t>
            </a:r>
          </a:p>
        </p:txBody>
      </p:sp>
      <p:sp>
        <p:nvSpPr>
          <p:cNvPr id="7202" name="TextBox 58"/>
          <p:cNvSpPr txBox="1">
            <a:spLocks noChangeArrowheads="1"/>
          </p:cNvSpPr>
          <p:nvPr/>
        </p:nvSpPr>
        <p:spPr bwMode="auto">
          <a:xfrm>
            <a:off x="184150" y="4495800"/>
            <a:ext cx="4478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ระบบงานและวัฒนธรรมเอื้อต่อการทำงานที่ได้ผลดีเพียงใด</a:t>
            </a:r>
          </a:p>
        </p:txBody>
      </p:sp>
      <p:sp>
        <p:nvSpPr>
          <p:cNvPr id="7203" name="TextBox 59"/>
          <p:cNvSpPr txBox="1">
            <a:spLocks noChangeArrowheads="1"/>
          </p:cNvSpPr>
          <p:nvPr/>
        </p:nvSpPr>
        <p:spPr bwMode="auto">
          <a:xfrm>
            <a:off x="701675" y="5265738"/>
            <a:ext cx="349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ดูแลปัจจัยที่มีผลต่อความผูกพันอื่นๆ อย่างไร</a:t>
            </a:r>
          </a:p>
        </p:txBody>
      </p:sp>
      <p:sp>
        <p:nvSpPr>
          <p:cNvPr id="7204" name="TextBox 60"/>
          <p:cNvSpPr txBox="1">
            <a:spLocks noChangeArrowheads="1"/>
          </p:cNvSpPr>
          <p:nvPr/>
        </p:nvSpPr>
        <p:spPr bwMode="auto">
          <a:xfrm>
            <a:off x="425450" y="2568575"/>
            <a:ext cx="2538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การพัฒนาบุคลากรตรงประเด็นและมีประสิทธิภาพเพียงใด</a:t>
            </a:r>
          </a:p>
        </p:txBody>
      </p:sp>
      <p:sp>
        <p:nvSpPr>
          <p:cNvPr id="7205" name="TextBox 61"/>
          <p:cNvSpPr txBox="1">
            <a:spLocks noChangeArrowheads="1"/>
          </p:cNvSpPr>
          <p:nvPr/>
        </p:nvSpPr>
        <p:spPr bwMode="auto">
          <a:xfrm>
            <a:off x="3214688" y="781050"/>
            <a:ext cx="2062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การวางแผน สรรหา มอบหมายงาน ธำรงรักษา มีประสิทธิภาพเพียงใด</a:t>
            </a:r>
          </a:p>
        </p:txBody>
      </p:sp>
      <p:sp>
        <p:nvSpPr>
          <p:cNvPr id="7206" name="TextBox 66"/>
          <p:cNvSpPr txBox="1">
            <a:spLocks noChangeArrowheads="1"/>
          </p:cNvSpPr>
          <p:nvPr/>
        </p:nvSpPr>
        <p:spPr bwMode="auto">
          <a:xfrm>
            <a:off x="-173038" y="3724275"/>
            <a:ext cx="615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การประเมินผล การพัฒนา บริหารค่าตอบแทน สร้างแรงจูงใจ เหมาะสมเพียงใด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35250" y="1387475"/>
            <a:ext cx="70326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3395663" y="1597025"/>
            <a:ext cx="1636712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3123407" y="3180556"/>
            <a:ext cx="433388" cy="28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0" name="TextBox 43"/>
          <p:cNvSpPr txBox="1">
            <a:spLocks noChangeArrowheads="1"/>
          </p:cNvSpPr>
          <p:nvPr/>
        </p:nvSpPr>
        <p:spPr bwMode="auto">
          <a:xfrm>
            <a:off x="347663" y="300038"/>
            <a:ext cx="35750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การมุ่งเน้นทรัพยากรบุคคล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3800" y="3575050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Deliver Value to Patient/Customer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8247063" y="519113"/>
            <a:ext cx="304323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การจัดการกระบวนการ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67913" y="3575050"/>
            <a:ext cx="1608137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Success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988" y="2544763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Determine Key Work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9725" y="2544763"/>
            <a:ext cx="18653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Process Requirement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544763"/>
            <a:ext cx="21193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Design &amp; Innovate Work Process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560638" y="2898775"/>
            <a:ext cx="319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4745038" y="2898775"/>
            <a:ext cx="284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3"/>
            <a:endCxn id="4" idx="1"/>
          </p:cNvCxnSpPr>
          <p:nvPr/>
        </p:nvCxnSpPr>
        <p:spPr>
          <a:xfrm>
            <a:off x="9569450" y="3929063"/>
            <a:ext cx="398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1625" y="1576388"/>
            <a:ext cx="24796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Innovate Overall Work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100" y="558800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Determine Core Competency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0000" y="3570288"/>
            <a:ext cx="202406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Implement Work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0000" y="4654550"/>
            <a:ext cx="202406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Manage/</a:t>
            </a:r>
            <a:r>
              <a:rPr lang="en-US" sz="2000" dirty="0" err="1">
                <a:latin typeface="+mn-lt"/>
                <a:cs typeface="+mn-cs"/>
              </a:rPr>
              <a:t>ControlWork</a:t>
            </a:r>
            <a:r>
              <a:rPr lang="en-US" sz="2000" dirty="0">
                <a:latin typeface="+mn-lt"/>
                <a:cs typeface="+mn-cs"/>
              </a:rPr>
              <a:t>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9050" y="4114800"/>
            <a:ext cx="2025650" cy="706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Improve Work Process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3" name="Elbow Connector 22"/>
          <p:cNvCxnSpPr>
            <a:stCxn id="7" idx="2"/>
            <a:endCxn id="18" idx="0"/>
          </p:cNvCxnSpPr>
          <p:nvPr/>
        </p:nvCxnSpPr>
        <p:spPr>
          <a:xfrm rot="16200000" flipH="1">
            <a:off x="5932488" y="3409950"/>
            <a:ext cx="31750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8" idx="2"/>
            <a:endCxn id="19" idx="0"/>
          </p:cNvCxnSpPr>
          <p:nvPr/>
        </p:nvCxnSpPr>
        <p:spPr>
          <a:xfrm rot="5400000">
            <a:off x="5904706" y="4466432"/>
            <a:ext cx="376237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1" idx="0"/>
            <a:endCxn id="18" idx="1"/>
          </p:cNvCxnSpPr>
          <p:nvPr/>
        </p:nvCxnSpPr>
        <p:spPr>
          <a:xfrm rot="5400000" flipH="1" flipV="1">
            <a:off x="4230688" y="3265487"/>
            <a:ext cx="190500" cy="15081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03713" y="5683250"/>
            <a:ext cx="3552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Minimize Inspection &amp; Audit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Prevent Rework &amp; Error</a:t>
            </a:r>
          </a:p>
        </p:txBody>
      </p:sp>
      <p:cxnSp>
        <p:nvCxnSpPr>
          <p:cNvPr id="22" name="Straight Arrow Connector 21"/>
          <p:cNvCxnSpPr>
            <a:stCxn id="24" idx="0"/>
            <a:endCxn id="19" idx="2"/>
          </p:cNvCxnSpPr>
          <p:nvPr/>
        </p:nvCxnSpPr>
        <p:spPr>
          <a:xfrm flipV="1">
            <a:off x="6080125" y="5362575"/>
            <a:ext cx="12700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6" idx="0"/>
          </p:cNvCxnSpPr>
          <p:nvPr/>
        </p:nvCxnSpPr>
        <p:spPr>
          <a:xfrm flipH="1">
            <a:off x="1541463" y="1266825"/>
            <a:ext cx="17462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989888" y="4667250"/>
            <a:ext cx="309880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Patient’s Expectation, Preference, Decision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4" name="Straight Arrow Connector 33"/>
          <p:cNvCxnSpPr>
            <a:stCxn id="35" idx="1"/>
            <a:endCxn id="19" idx="3"/>
          </p:cNvCxnSpPr>
          <p:nvPr/>
        </p:nvCxnSpPr>
        <p:spPr>
          <a:xfrm flipH="1" flipV="1">
            <a:off x="7104063" y="5008563"/>
            <a:ext cx="885825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3"/>
            <a:endCxn id="2" idx="1"/>
          </p:cNvCxnSpPr>
          <p:nvPr/>
        </p:nvCxnSpPr>
        <p:spPr>
          <a:xfrm>
            <a:off x="7104063" y="3924300"/>
            <a:ext cx="439737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5" idx="0"/>
          </p:cNvCxnSpPr>
          <p:nvPr/>
        </p:nvCxnSpPr>
        <p:spPr>
          <a:xfrm>
            <a:off x="1541463" y="2284413"/>
            <a:ext cx="6350" cy="260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Box 41"/>
          <p:cNvSpPr txBox="1">
            <a:spLocks noChangeArrowheads="1"/>
          </p:cNvSpPr>
          <p:nvPr/>
        </p:nvSpPr>
        <p:spPr bwMode="auto">
          <a:xfrm>
            <a:off x="7534275" y="3016250"/>
            <a:ext cx="4121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กระบวนการบริการของเรา ให้คุณค่าแก่ผู้ป่วยมากพอ และนำไปสู่ความสำเร็จขององค์กรหรือไม่</a:t>
            </a:r>
          </a:p>
        </p:txBody>
      </p:sp>
      <p:sp>
        <p:nvSpPr>
          <p:cNvPr id="8219" name="TextBox 42"/>
          <p:cNvSpPr txBox="1">
            <a:spLocks noChangeArrowheads="1"/>
          </p:cNvSpPr>
          <p:nvPr/>
        </p:nvSpPr>
        <p:spPr bwMode="auto">
          <a:xfrm>
            <a:off x="3811588" y="6416675"/>
            <a:ext cx="449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ยังมีการตรวจสอบที่ไม่จำเป็น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ความผิดพลาดและการทำซ้ำที่ป้องกันได้ อีกเพียงใด ที่ไหน</a:t>
            </a:r>
          </a:p>
        </p:txBody>
      </p:sp>
      <p:sp>
        <p:nvSpPr>
          <p:cNvPr id="8220" name="TextBox 43"/>
          <p:cNvSpPr txBox="1">
            <a:spLocks noChangeArrowheads="1"/>
          </p:cNvSpPr>
          <p:nvPr/>
        </p:nvSpPr>
        <p:spPr bwMode="auto">
          <a:xfrm>
            <a:off x="25400" y="19050"/>
            <a:ext cx="3130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นั้นเป็นความสามารถเชิงกลยุทธ์ที่จะทำให้องค์กรประสบความสำเร็จหรือไม่</a:t>
            </a:r>
          </a:p>
        </p:txBody>
      </p:sp>
      <p:sp>
        <p:nvSpPr>
          <p:cNvPr id="8221" name="TextBox 44"/>
          <p:cNvSpPr txBox="1">
            <a:spLocks noChangeArrowheads="1"/>
          </p:cNvSpPr>
          <p:nvPr/>
        </p:nvSpPr>
        <p:spPr bwMode="auto">
          <a:xfrm>
            <a:off x="87313" y="1303338"/>
            <a:ext cx="3130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มีนวตกรรมของระบบงานอะไรเกิดขึ้นบ้าง</a:t>
            </a:r>
          </a:p>
        </p:txBody>
      </p:sp>
      <p:sp>
        <p:nvSpPr>
          <p:cNvPr id="8222" name="TextBox 45"/>
          <p:cNvSpPr txBox="1">
            <a:spLocks noChangeArrowheads="1"/>
          </p:cNvSpPr>
          <p:nvPr/>
        </p:nvSpPr>
        <p:spPr bwMode="auto">
          <a:xfrm>
            <a:off x="301625" y="3287713"/>
            <a:ext cx="22590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กระบวนการเหล่านี้สัมพันธ์กับ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ก่อให้เกิดคุณค่าแก่ผู้ป่วยและผู้มีส่วนได้ส่วนเสียงอย่างไร</a:t>
            </a:r>
          </a:p>
        </p:txBody>
      </p:sp>
      <p:sp>
        <p:nvSpPr>
          <p:cNvPr id="8223" name="TextBox 46"/>
          <p:cNvSpPr txBox="1">
            <a:spLocks noChangeArrowheads="1"/>
          </p:cNvSpPr>
          <p:nvPr/>
        </p:nvSpPr>
        <p:spPr bwMode="auto">
          <a:xfrm>
            <a:off x="3546475" y="1920875"/>
            <a:ext cx="3252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มีการออกแบบใหม่/สร้างนวตกรรมในกระบวนการให้มีประสิทธิภาพอย่างไร</a:t>
            </a:r>
          </a:p>
        </p:txBody>
      </p:sp>
      <p:cxnSp>
        <p:nvCxnSpPr>
          <p:cNvPr id="49" name="Elbow Connector 48"/>
          <p:cNvCxnSpPr>
            <a:stCxn id="19" idx="1"/>
            <a:endCxn id="21" idx="2"/>
          </p:cNvCxnSpPr>
          <p:nvPr/>
        </p:nvCxnSpPr>
        <p:spPr>
          <a:xfrm rot="10800000">
            <a:off x="3571875" y="4821238"/>
            <a:ext cx="1508125" cy="1873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5" name="TextBox 49"/>
          <p:cNvSpPr txBox="1">
            <a:spLocks noChangeArrowheads="1"/>
          </p:cNvSpPr>
          <p:nvPr/>
        </p:nvSpPr>
        <p:spPr bwMode="auto">
          <a:xfrm>
            <a:off x="1658938" y="4819650"/>
            <a:ext cx="3130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มีการปรับปรุงกระบวนการด้วยวิธีการที่หลากหลายและเข้มข้นจนทำให้ผลลัพธ์ดีขึ้นตามต้องการหรือไม่</a:t>
            </a:r>
          </a:p>
        </p:txBody>
      </p:sp>
      <p:sp>
        <p:nvSpPr>
          <p:cNvPr id="8226" name="TextBox 50"/>
          <p:cNvSpPr txBox="1">
            <a:spLocks noChangeArrowheads="1"/>
          </p:cNvSpPr>
          <p:nvPr/>
        </p:nvSpPr>
        <p:spPr bwMode="auto">
          <a:xfrm>
            <a:off x="8320088" y="5359400"/>
            <a:ext cx="2227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ผู้ป่วยมีส่วนร่วมอย่างไร</a:t>
            </a:r>
          </a:p>
        </p:txBody>
      </p:sp>
      <p:sp>
        <p:nvSpPr>
          <p:cNvPr id="8227" name="TextBox 51"/>
          <p:cNvSpPr txBox="1">
            <a:spLocks noChangeArrowheads="1"/>
          </p:cNvSpPr>
          <p:nvPr/>
        </p:nvSpPr>
        <p:spPr bwMode="auto">
          <a:xfrm>
            <a:off x="4343400" y="5322888"/>
            <a:ext cx="34591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การควบคุมกระบวนการมีประสิทธิภาพเพียงใด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smtClean="0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II</a:t>
            </a:r>
            <a:endParaRPr lang="th-TH" altLang="en-US" sz="4800" b="1" smtClean="0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002588" y="111125"/>
            <a:ext cx="3922712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การบริหารความเสี่ยง คุณภาพ และความปลอดภัย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26275" y="1198563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Concerted &amp; Coordinated Effort for Quality Program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63125" y="31575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Safe, Effective, Efficient </a:t>
            </a:r>
            <a:r>
              <a:rPr lang="en-US" sz="2000" dirty="0">
                <a:latin typeface="+mn-lt"/>
                <a:cs typeface="+mn-cs"/>
              </a:rPr>
              <a:t>S</a:t>
            </a:r>
            <a:r>
              <a:rPr lang="en-US" sz="2000" dirty="0">
                <a:latin typeface="+mn-lt"/>
                <a:cs typeface="+mn-cs"/>
              </a:rPr>
              <a:t>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6275" y="3530600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Risk &amp; Safety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7388" y="55562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Better Clinical Outcome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75" y="5311775"/>
            <a:ext cx="25209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 Review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5488" y="5548313"/>
            <a:ext cx="20780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Clinical KPI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" y="5926138"/>
            <a:ext cx="252253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Clinical CQI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5" y="3011488"/>
            <a:ext cx="21828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Identification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0625" y="3014663"/>
            <a:ext cx="21002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Prevention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150" y="3851275"/>
            <a:ext cx="21844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Incident 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4113" y="3694113"/>
            <a:ext cx="218281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Management &amp; Learning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9825" y="4608513"/>
            <a:ext cx="218440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Awareness &amp; Safety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1700" y="444500"/>
            <a:ext cx="24558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Leadership Support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7863" y="868363"/>
            <a:ext cx="24558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Integration &amp; Coordination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52813" y="2236788"/>
            <a:ext cx="24558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Self-assessment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388" y="1839913"/>
            <a:ext cx="24558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0" name="Elbow Connector 19"/>
          <p:cNvCxnSpPr>
            <a:stCxn id="3" idx="3"/>
            <a:endCxn id="4" idx="1"/>
          </p:cNvCxnSpPr>
          <p:nvPr/>
        </p:nvCxnSpPr>
        <p:spPr>
          <a:xfrm>
            <a:off x="9051925" y="1860550"/>
            <a:ext cx="711200" cy="1651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3"/>
            <a:endCxn id="4" idx="1"/>
          </p:cNvCxnSpPr>
          <p:nvPr/>
        </p:nvCxnSpPr>
        <p:spPr>
          <a:xfrm flipV="1">
            <a:off x="9051925" y="3511550"/>
            <a:ext cx="711200" cy="5270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3"/>
            <a:endCxn id="4" idx="1"/>
          </p:cNvCxnSpPr>
          <p:nvPr/>
        </p:nvCxnSpPr>
        <p:spPr>
          <a:xfrm flipV="1">
            <a:off x="9063038" y="3511550"/>
            <a:ext cx="700087" cy="2398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3" idx="1"/>
          </p:cNvCxnSpPr>
          <p:nvPr/>
        </p:nvCxnSpPr>
        <p:spPr>
          <a:xfrm>
            <a:off x="5897563" y="644525"/>
            <a:ext cx="1128712" cy="1216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3"/>
            <a:endCxn id="3" idx="1"/>
          </p:cNvCxnSpPr>
          <p:nvPr/>
        </p:nvCxnSpPr>
        <p:spPr>
          <a:xfrm>
            <a:off x="3133725" y="1222375"/>
            <a:ext cx="3892550" cy="638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8" idx="3"/>
            <a:endCxn id="3" idx="1"/>
          </p:cNvCxnSpPr>
          <p:nvPr/>
        </p:nvCxnSpPr>
        <p:spPr>
          <a:xfrm flipV="1">
            <a:off x="3143250" y="1860550"/>
            <a:ext cx="3883025" cy="1793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7" idx="3"/>
            <a:endCxn id="3" idx="1"/>
          </p:cNvCxnSpPr>
          <p:nvPr/>
        </p:nvCxnSpPr>
        <p:spPr>
          <a:xfrm flipV="1">
            <a:off x="5908675" y="1860550"/>
            <a:ext cx="1117600" cy="576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2897188" y="3211513"/>
            <a:ext cx="833437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3"/>
            <a:endCxn id="5" idx="1"/>
          </p:cNvCxnSpPr>
          <p:nvPr/>
        </p:nvCxnSpPr>
        <p:spPr>
          <a:xfrm>
            <a:off x="5830888" y="3214688"/>
            <a:ext cx="1195387" cy="823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3" idx="3"/>
            <a:endCxn id="5" idx="1"/>
          </p:cNvCxnSpPr>
          <p:nvPr/>
        </p:nvCxnSpPr>
        <p:spPr>
          <a:xfrm flipV="1">
            <a:off x="5876925" y="4038600"/>
            <a:ext cx="1149350" cy="9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4" idx="3"/>
            <a:endCxn id="5" idx="1"/>
          </p:cNvCxnSpPr>
          <p:nvPr/>
        </p:nvCxnSpPr>
        <p:spPr>
          <a:xfrm flipV="1">
            <a:off x="5864225" y="4038600"/>
            <a:ext cx="1162050" cy="9239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3"/>
            <a:endCxn id="13" idx="1"/>
          </p:cNvCxnSpPr>
          <p:nvPr/>
        </p:nvCxnSpPr>
        <p:spPr>
          <a:xfrm flipV="1">
            <a:off x="2876550" y="4048125"/>
            <a:ext cx="817563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3"/>
            <a:endCxn id="6" idx="1"/>
          </p:cNvCxnSpPr>
          <p:nvPr/>
        </p:nvCxnSpPr>
        <p:spPr>
          <a:xfrm>
            <a:off x="6613525" y="5902325"/>
            <a:ext cx="423863" cy="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9" idx="3"/>
            <a:endCxn id="8" idx="1"/>
          </p:cNvCxnSpPr>
          <p:nvPr/>
        </p:nvCxnSpPr>
        <p:spPr>
          <a:xfrm flipV="1">
            <a:off x="3246438" y="5902325"/>
            <a:ext cx="1289050" cy="223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7" idx="3"/>
            <a:endCxn id="8" idx="1"/>
          </p:cNvCxnSpPr>
          <p:nvPr/>
        </p:nvCxnSpPr>
        <p:spPr>
          <a:xfrm>
            <a:off x="3248025" y="5511800"/>
            <a:ext cx="1287463" cy="390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8" idx="2"/>
            <a:endCxn id="9" idx="2"/>
          </p:cNvCxnSpPr>
          <p:nvPr/>
        </p:nvCxnSpPr>
        <p:spPr>
          <a:xfrm rot="5400000">
            <a:off x="3744913" y="4497388"/>
            <a:ext cx="69850" cy="3587750"/>
          </a:xfrm>
          <a:prstGeom prst="bentConnector3">
            <a:avLst>
              <a:gd name="adj1" fmla="val 4265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Box 53"/>
          <p:cNvSpPr txBox="1">
            <a:spLocks noChangeArrowheads="1"/>
          </p:cNvSpPr>
          <p:nvPr/>
        </p:nvSpPr>
        <p:spPr bwMode="auto">
          <a:xfrm>
            <a:off x="6864350" y="6157913"/>
            <a:ext cx="2468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ผลลัพธ์ทางคลินิกดีขึ้นอย่างไร</a:t>
            </a:r>
          </a:p>
        </p:txBody>
      </p:sp>
      <p:sp>
        <p:nvSpPr>
          <p:cNvPr id="10276" name="TextBox 54"/>
          <p:cNvSpPr txBox="1">
            <a:spLocks noChangeArrowheads="1"/>
          </p:cNvSpPr>
          <p:nvPr/>
        </p:nvSpPr>
        <p:spPr bwMode="auto">
          <a:xfrm>
            <a:off x="4338638" y="6143625"/>
            <a:ext cx="24018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มีการใช้ผลการติดตาม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เพื่อการพัฒนาอย่างไร</a:t>
            </a:r>
          </a:p>
        </p:txBody>
      </p:sp>
      <p:sp>
        <p:nvSpPr>
          <p:cNvPr id="10277" name="TextBox 55"/>
          <p:cNvSpPr txBox="1">
            <a:spLocks noChangeArrowheads="1"/>
          </p:cNvSpPr>
          <p:nvPr/>
        </p:nvSpPr>
        <p:spPr bwMode="auto">
          <a:xfrm>
            <a:off x="474663" y="6221413"/>
            <a:ext cx="3127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การพัฒนาครอบคลุมโรคสำคัญเพียงใด ใช้วิธีการที่หลากหลายเพียงใด</a:t>
            </a:r>
          </a:p>
        </p:txBody>
      </p:sp>
      <p:cxnSp>
        <p:nvCxnSpPr>
          <p:cNvPr id="58" name="Elbow Connector 57"/>
          <p:cNvCxnSpPr>
            <a:stCxn id="7" idx="3"/>
            <a:endCxn id="13" idx="1"/>
          </p:cNvCxnSpPr>
          <p:nvPr/>
        </p:nvCxnSpPr>
        <p:spPr>
          <a:xfrm flipV="1">
            <a:off x="3248025" y="4048125"/>
            <a:ext cx="446088" cy="14636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9" name="TextBox 58"/>
          <p:cNvSpPr txBox="1">
            <a:spLocks noChangeArrowheads="1"/>
          </p:cNvSpPr>
          <p:nvPr/>
        </p:nvSpPr>
        <p:spPr bwMode="auto">
          <a:xfrm>
            <a:off x="550863" y="4186238"/>
            <a:ext cx="2468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การรับรู้อุบัติการณ์เป็นไปอย่างรวดเร้วและครอบคลุมเพียงใด</a:t>
            </a:r>
          </a:p>
        </p:txBody>
      </p:sp>
      <p:cxnSp>
        <p:nvCxnSpPr>
          <p:cNvPr id="61" name="Straight Arrow Connector 60"/>
          <p:cNvCxnSpPr>
            <a:stCxn id="13" idx="2"/>
            <a:endCxn id="14" idx="0"/>
          </p:cNvCxnSpPr>
          <p:nvPr/>
        </p:nvCxnSpPr>
        <p:spPr>
          <a:xfrm flipH="1">
            <a:off x="4772025" y="4402138"/>
            <a:ext cx="12700" cy="20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1" name="TextBox 61"/>
          <p:cNvSpPr txBox="1">
            <a:spLocks noChangeArrowheads="1"/>
          </p:cNvSpPr>
          <p:nvPr/>
        </p:nvSpPr>
        <p:spPr bwMode="auto">
          <a:xfrm>
            <a:off x="3346450" y="5164138"/>
            <a:ext cx="2744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มีวัฒนธรรมความปลอดภัยเพียงใด</a:t>
            </a:r>
          </a:p>
        </p:txBody>
      </p:sp>
      <p:sp>
        <p:nvSpPr>
          <p:cNvPr id="10282" name="TextBox 62"/>
          <p:cNvSpPr txBox="1">
            <a:spLocks noChangeArrowheads="1"/>
          </p:cNvSpPr>
          <p:nvPr/>
        </p:nvSpPr>
        <p:spPr bwMode="auto">
          <a:xfrm>
            <a:off x="7037388" y="4456113"/>
            <a:ext cx="199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ระบบบริหารความเสี่ยงมีประสิทธิภาพเพียงใด</a:t>
            </a:r>
          </a:p>
        </p:txBody>
      </p:sp>
      <p:sp>
        <p:nvSpPr>
          <p:cNvPr id="10283" name="TextBox 63"/>
          <p:cNvSpPr txBox="1">
            <a:spLocks noChangeArrowheads="1"/>
          </p:cNvSpPr>
          <p:nvPr/>
        </p:nvSpPr>
        <p:spPr bwMode="auto">
          <a:xfrm>
            <a:off x="3436938" y="760413"/>
            <a:ext cx="2468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ผู้นำให้การสนับสนุนอย่างไร</a:t>
            </a:r>
          </a:p>
        </p:txBody>
      </p:sp>
      <p:sp>
        <p:nvSpPr>
          <p:cNvPr id="10284" name="TextBox 64"/>
          <p:cNvSpPr txBox="1">
            <a:spLocks noChangeArrowheads="1"/>
          </p:cNvSpPr>
          <p:nvPr/>
        </p:nvSpPr>
        <p:spPr bwMode="auto">
          <a:xfrm>
            <a:off x="333375" y="1430338"/>
            <a:ext cx="3163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มีการเชื่อมโยงและประสานงานดีเพียงใด</a:t>
            </a:r>
          </a:p>
        </p:txBody>
      </p:sp>
      <p:sp>
        <p:nvSpPr>
          <p:cNvPr id="10285" name="TextBox 65"/>
          <p:cNvSpPr txBox="1">
            <a:spLocks noChangeArrowheads="1"/>
          </p:cNvSpPr>
          <p:nvPr/>
        </p:nvSpPr>
        <p:spPr bwMode="auto">
          <a:xfrm>
            <a:off x="65088" y="2151063"/>
            <a:ext cx="3411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การทำงานเป็นทีมในระดับต่างๆ เป็นอย่างไร</a:t>
            </a:r>
          </a:p>
        </p:txBody>
      </p:sp>
      <p:sp>
        <p:nvSpPr>
          <p:cNvPr id="10286" name="TextBox 66"/>
          <p:cNvSpPr txBox="1">
            <a:spLocks noChangeArrowheads="1"/>
          </p:cNvSpPr>
          <p:nvPr/>
        </p:nvSpPr>
        <p:spPr bwMode="auto">
          <a:xfrm>
            <a:off x="3205163" y="4249738"/>
            <a:ext cx="3414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มีการเรียนรู้จากอุบัติการณ์ต่างๆ อย่างไร</a:t>
            </a:r>
          </a:p>
        </p:txBody>
      </p:sp>
      <p:sp>
        <p:nvSpPr>
          <p:cNvPr id="10287" name="TextBox 67"/>
          <p:cNvSpPr txBox="1">
            <a:spLocks noChangeArrowheads="1"/>
          </p:cNvSpPr>
          <p:nvPr/>
        </p:nvSpPr>
        <p:spPr bwMode="auto">
          <a:xfrm>
            <a:off x="2692400" y="3297238"/>
            <a:ext cx="434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มีการปฏิบัติตามมาตรการป้องกันความเสี่ยงรัดกุมเพียงใด</a:t>
            </a:r>
          </a:p>
        </p:txBody>
      </p:sp>
      <p:sp>
        <p:nvSpPr>
          <p:cNvPr id="10288" name="TextBox 71"/>
          <p:cNvSpPr txBox="1">
            <a:spLocks noChangeArrowheads="1"/>
          </p:cNvSpPr>
          <p:nvPr/>
        </p:nvSpPr>
        <p:spPr bwMode="auto">
          <a:xfrm>
            <a:off x="3024188" y="2560638"/>
            <a:ext cx="3633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มีการใช้ประโยชน์จากการประเมินตนเองอย่างไร</a:t>
            </a:r>
          </a:p>
        </p:txBody>
      </p:sp>
      <p:sp>
        <p:nvSpPr>
          <p:cNvPr id="10289" name="TextBox 72"/>
          <p:cNvSpPr txBox="1">
            <a:spLocks noChangeArrowheads="1"/>
          </p:cNvSpPr>
          <p:nvPr/>
        </p:nvSpPr>
        <p:spPr bwMode="auto">
          <a:xfrm>
            <a:off x="101600" y="5600700"/>
            <a:ext cx="387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มีการทบทวนคุณภาพครอบคลุมกรณีสำคัญเพียงใด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7052</TotalTime>
  <Words>3813</Words>
  <Application>Microsoft Office PowerPoint</Application>
  <PresentationFormat>Widescreen</PresentationFormat>
  <Paragraphs>617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Cordia New</vt:lpstr>
      <vt:lpstr>Arial</vt:lpstr>
      <vt:lpstr>Calibri Light</vt:lpstr>
      <vt:lpstr>Angsana New</vt:lpstr>
      <vt:lpstr>Tahoma</vt:lpstr>
      <vt:lpstr>Browallia New</vt:lpstr>
      <vt:lpstr>Office Theme</vt:lpstr>
      <vt:lpstr>HA Standards Part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 Standards Part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 Standards Part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  SUPACHUTIKUL, M.D.</dc:creator>
  <cp:lastModifiedBy>word2</cp:lastModifiedBy>
  <cp:revision>180</cp:revision>
  <dcterms:created xsi:type="dcterms:W3CDTF">2013-08-05T15:23:59Z</dcterms:created>
  <dcterms:modified xsi:type="dcterms:W3CDTF">2021-07-05T05:45:32Z</dcterms:modified>
</cp:coreProperties>
</file>