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85" r:id="rId11"/>
    <p:sldId id="273" r:id="rId12"/>
    <p:sldId id="265" r:id="rId13"/>
    <p:sldId id="274" r:id="rId14"/>
    <p:sldId id="281" r:id="rId15"/>
    <p:sldId id="286" r:id="rId16"/>
    <p:sldId id="282" r:id="rId17"/>
    <p:sldId id="275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xmlns="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9" d="100"/>
          <a:sy n="99" d="100"/>
        </p:scale>
        <p:origin x="-116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23" y="768626"/>
            <a:ext cx="7546154" cy="37768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PCT/CLT Profile</a:t>
            </a:r>
            <a:r>
              <a:rPr lang="th-TH" sz="5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/>
            </a:r>
            <a:b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เฉพาะโรค/เฉพาะระบบงาน ...................... ชื่อสถานพยาบาล............................จังหวัด……….............</a:t>
            </a:r>
            <a:endParaRPr lang="th-TH" sz="36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xmlns="" id="{6BC43BB7-9EB1-4FD9-9FD3-AF72E92C0BCE}"/>
              </a:ext>
            </a:extLst>
          </p:cNvPr>
          <p:cNvSpPr txBox="1"/>
          <p:nvPr/>
        </p:nvSpPr>
        <p:spPr>
          <a:xfrm>
            <a:off x="3935897" y="5989983"/>
            <a:ext cx="4625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สถาบันรับรองคุณภาพสถานพยาบาล (องค์การมหาชน) มกราคม </a:t>
            </a:r>
            <a:r>
              <a:rPr lang="en-US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2564</a:t>
            </a:r>
          </a:p>
          <a:p>
            <a:pPr algn="r"/>
            <a:r>
              <a:rPr lang="en-US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FM-ACD-052-01</a:t>
            </a: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Purpose</a:t>
            </a:r>
            <a:r>
              <a:rPr lang="th-TH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	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Zoom out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flow chart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ของ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key patient care processes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Zoom in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requirement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(รวมทั้ง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requirement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design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หรือวิธีการเพื่อให้บรรลุ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requirement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indicator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ตัววัดที่ใช้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monitor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คุณภาพของขั้นตอนนี้ (ถ้าเป็นประโยชน์)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Performance</a:t>
            </a:r>
            <a:r>
              <a:rPr lang="th-TH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แสดงระดับและแนวโน้มของผลลัพธ์ที่สำคัญ</a:t>
            </a:r>
            <a:r>
              <a:rPr lang="en-US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(ตามเป้าหมาย)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แสดงด้วย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run chart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หรือ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พร้อมด้วย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annotation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ที่ระบุ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CQI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แสดงค่าเทียบเคียง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(benchmark)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ถ้ามี</a:t>
            </a:r>
            <a:endParaRPr lang="en-US" sz="2400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491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56474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Purpose, Driver Diagram, &amp; Indicator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1313" y="828701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60610" y="883322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8478" y="269726"/>
            <a:ext cx="695126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Process Flowchart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ของการดูแลผู้ป่วย เฉพาะโรค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ระบบงาน.....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30" y="5941943"/>
            <a:ext cx="7056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flowchart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flowchart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3951" y="221187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Process Management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69547"/>
              </p:ext>
            </p:extLst>
          </p:nvPr>
        </p:nvGraphicFramePr>
        <p:xfrm>
          <a:off x="423951" y="980629"/>
          <a:ext cx="833791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3044" y="4404315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ข้อกำหนดของกระบวนการ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(process requirement)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สิ่งที่คาดหวัง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จากกระบวนการด้วย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key word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ตัวชี้วัดของกระบวนการ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(process indicators)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ที่สัมพันธ์กับข้อกำหนดของกระบวนการ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การออกแบบกระบวนการ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(process design)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driver diagram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process requirement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แล้วพิจารณาว่าจะใช้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แนวคิดการออกแบบอะไร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3E884-C770-491D-BA63-17F9E2C6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66" y="313635"/>
            <a:ext cx="8653668" cy="734804"/>
          </a:xfrm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จำนวนบุคลากรวิชาชีพที่เกี่ยวข้องกับการดูแลผู้ป่วย เฉพาะโรค/ระบบงาน.....</a:t>
            </a:r>
            <a:endParaRPr lang="th-TH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BBD048FB-33FF-4E21-BF99-AA80EC123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393470"/>
              </p:ext>
            </p:extLst>
          </p:nvPr>
        </p:nvGraphicFramePr>
        <p:xfrm>
          <a:off x="583096" y="1404730"/>
          <a:ext cx="7977808" cy="4941073"/>
        </p:xfrm>
        <a:graphic>
          <a:graphicData uri="http://schemas.openxmlformats.org/drawingml/2006/table">
            <a:tbl>
              <a:tblPr/>
              <a:tblGrid>
                <a:gridCol w="3598772">
                  <a:extLst>
                    <a:ext uri="{9D8B030D-6E8A-4147-A177-3AD203B41FA5}">
                      <a16:colId xmlns:a16="http://schemas.microsoft.com/office/drawing/2014/main" xmlns="" val="585956768"/>
                    </a:ext>
                  </a:extLst>
                </a:gridCol>
                <a:gridCol w="2189518">
                  <a:extLst>
                    <a:ext uri="{9D8B030D-6E8A-4147-A177-3AD203B41FA5}">
                      <a16:colId xmlns:a16="http://schemas.microsoft.com/office/drawing/2014/main" xmlns="" val="332463169"/>
                    </a:ext>
                  </a:extLst>
                </a:gridCol>
                <a:gridCol w="2189518">
                  <a:extLst>
                    <a:ext uri="{9D8B030D-6E8A-4147-A177-3AD203B41FA5}">
                      <a16:colId xmlns:a16="http://schemas.microsoft.com/office/drawing/2014/main" xmlns="" val="3740370814"/>
                    </a:ext>
                  </a:extLst>
                </a:gridCol>
              </a:tblGrid>
              <a:tr h="384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Full time (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คน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Part time (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ชม./สัปดาห์</a:t>
                      </a: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811422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แพทย์ทั้งหมด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6452964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อายุรแพทย์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35851864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ศัลยแพทย์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0397099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สูตินรีแพทย์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2105457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กุมารแพทย์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1912350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ศัลยแพทย์</a:t>
                      </a:r>
                      <a:r>
                        <a:rPr lang="th-TH" sz="2000" b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ออร์โธปิ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ดิก</a:t>
                      </a:r>
                      <a:r>
                        <a:rPr lang="th-TH" sz="2000" b="1" dirty="0" err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1263274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จักษุแพทย์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4363741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โสตศอนาสิกแพทย์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340110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kumimoji="0" lang="th-TH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แพทย์ทั่วไป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6459852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kumimoji="0" lang="th-TH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แพทย์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……………………….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3596489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ทันตแพทย์ทั้งหมด</a:t>
                      </a:r>
                      <a:endParaRPr lang="en-US" sz="1400" b="1" dirty="0">
                        <a:solidFill>
                          <a:srgbClr val="0000CC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2893829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 -</a:t>
                      </a:r>
                      <a:r>
                        <a:rPr lang="th-TH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ทันตแพทย์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2681463"/>
                  </a:ext>
                </a:extLst>
              </a:tr>
              <a:tr h="348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       -ทันตแพทย์สาขาอื่นๆ</a:t>
                      </a:r>
                      <a:r>
                        <a:rPr lang="en-US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………………..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20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4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823575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1FFCEC-3150-458F-9FE8-12A8857C6B54}"/>
              </a:ext>
            </a:extLst>
          </p:cNvPr>
          <p:cNvSpPr txBox="1"/>
          <p:nvPr/>
        </p:nvSpPr>
        <p:spPr>
          <a:xfrm>
            <a:off x="245165" y="860695"/>
            <a:ext cx="6712225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แพทย์ที่เกี่ยวข้อง </a:t>
            </a:r>
            <a:r>
              <a:rPr lang="th-TH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(ข้อมูล ณ วันที่ ...</a:t>
            </a:r>
            <a:r>
              <a:rPr lang="en-US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..............................</a:t>
            </a:r>
            <a:r>
              <a:rPr lang="th-TH" sz="2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Cordia New" panose="020B0304020202020204" pitchFamily="34" charset="-34"/>
              </a:rPr>
              <a:t>.........)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46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3798A31B-6C13-4820-B585-D5055B541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14485"/>
              </p:ext>
            </p:extLst>
          </p:nvPr>
        </p:nvGraphicFramePr>
        <p:xfrm>
          <a:off x="245166" y="1523999"/>
          <a:ext cx="8653668" cy="5006276"/>
        </p:xfrm>
        <a:graphic>
          <a:graphicData uri="http://schemas.openxmlformats.org/drawingml/2006/table">
            <a:tbl>
              <a:tblPr/>
              <a:tblGrid>
                <a:gridCol w="1302513">
                  <a:extLst>
                    <a:ext uri="{9D8B030D-6E8A-4147-A177-3AD203B41FA5}">
                      <a16:colId xmlns:a16="http://schemas.microsoft.com/office/drawing/2014/main" xmlns="" val="4263005107"/>
                    </a:ext>
                  </a:extLst>
                </a:gridCol>
                <a:gridCol w="319196">
                  <a:extLst>
                    <a:ext uri="{9D8B030D-6E8A-4147-A177-3AD203B41FA5}">
                      <a16:colId xmlns:a16="http://schemas.microsoft.com/office/drawing/2014/main" xmlns="" val="3087817605"/>
                    </a:ext>
                  </a:extLst>
                </a:gridCol>
                <a:gridCol w="2849447">
                  <a:extLst>
                    <a:ext uri="{9D8B030D-6E8A-4147-A177-3AD203B41FA5}">
                      <a16:colId xmlns:a16="http://schemas.microsoft.com/office/drawing/2014/main" xmlns="" val="2912862198"/>
                    </a:ext>
                  </a:extLst>
                </a:gridCol>
                <a:gridCol w="1374874">
                  <a:extLst>
                    <a:ext uri="{9D8B030D-6E8A-4147-A177-3AD203B41FA5}">
                      <a16:colId xmlns:a16="http://schemas.microsoft.com/office/drawing/2014/main" xmlns="" val="1031276905"/>
                    </a:ext>
                  </a:extLst>
                </a:gridCol>
                <a:gridCol w="1374874">
                  <a:extLst>
                    <a:ext uri="{9D8B030D-6E8A-4147-A177-3AD203B41FA5}">
                      <a16:colId xmlns:a16="http://schemas.microsoft.com/office/drawing/2014/main" xmlns="" val="1046822801"/>
                    </a:ext>
                  </a:extLst>
                </a:gridCol>
                <a:gridCol w="1432764">
                  <a:extLst>
                    <a:ext uri="{9D8B030D-6E8A-4147-A177-3AD203B41FA5}">
                      <a16:colId xmlns:a16="http://schemas.microsoft.com/office/drawing/2014/main" xmlns="" val="1330331892"/>
                    </a:ext>
                  </a:extLst>
                </a:gridCol>
              </a:tblGrid>
              <a:tr h="294862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Full time (</a:t>
                      </a: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คน</a:t>
                      </a: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Part time 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ชม</a:t>
                      </a: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./</a:t>
                      </a: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สัปดาห์</a:t>
                      </a:r>
                      <a:r>
                        <a:rPr lang="en-US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82858"/>
                  </a:ext>
                </a:extLst>
              </a:tr>
              <a:tr h="589724"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b="1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ระดับปริญญา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th-TH" sz="1800" b="1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ต่ำกว่าปริญญา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0242433"/>
                  </a:ext>
                </a:extLst>
              </a:tr>
              <a:tr h="2948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เภสัชกร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0531219"/>
                  </a:ext>
                </a:extLst>
              </a:tr>
              <a:tr h="30314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พยาบาลวิชาชีพ  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(รวมทั้งหมด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A=B+C+D)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(A)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106027"/>
                  </a:ext>
                </a:extLst>
              </a:tr>
              <a:tr h="589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พยาบาลวิชาชีพฝ่ายการพยาบาล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ไม่รวมเฉพาะทาง</a:t>
                      </a: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(B)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1033430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 เฉพาะทาง มีรายละเอียดดังนี้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(C)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1566795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พยาบาลเวชปฏิบัติ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0203736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พยาบาลควบคุมการติดเชื้อ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4731114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……………………………..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8072827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</a:t>
                      </a: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………………………………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8133086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อื่นๆ ระบุ.........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59586088"/>
                  </a:ext>
                </a:extLst>
              </a:tr>
              <a:tr h="303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พยาบาลวิชาชีพ ฝ่ายเวชปฏิบัติ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(D)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4970536"/>
                  </a:ext>
                </a:extLst>
              </a:tr>
              <a:tr h="2948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-อื่น ๆ (ระบุ)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9801598"/>
                  </a:ext>
                </a:extLst>
              </a:tr>
              <a:tr h="2948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รวมเจ้าหน้าที่ทั้งหมด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5591" marR="65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08920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16BF2433-6987-470B-BAE7-9E64CEBC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66" y="313635"/>
            <a:ext cx="8653668" cy="734804"/>
          </a:xfrm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จำนวนบุคลากรวิชาชีพที่เกี่ยวข้องกับการดูแลผู้ป่วย เฉพาะโรค/ระบบงาน.....</a:t>
            </a:r>
            <a:endParaRPr lang="th-T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6B1B27-CAB0-444B-9913-8896A8701132}"/>
              </a:ext>
            </a:extLst>
          </p:cNvPr>
          <p:cNvSpPr txBox="1"/>
          <p:nvPr/>
        </p:nvSpPr>
        <p:spPr>
          <a:xfrm>
            <a:off x="245166" y="910731"/>
            <a:ext cx="45720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บุคลากรสาขาอื่น </a:t>
            </a:r>
            <a:r>
              <a:rPr lang="th-TH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(ข้อมูล ณ วันที่............)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10981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A58D3-DF07-4368-BD9A-3191C0BE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8263559" cy="734804"/>
          </a:xfrm>
        </p:spPr>
        <p:txBody>
          <a:bodyPr/>
          <a:lstStyle/>
          <a:p>
            <a:r>
              <a:rPr lang="th-TH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บริการพิเศษหรือเฉพาะที่เกี่ยวข้องกับการดูแลผู้ป่วย เฉพาะโรค/ระบบงาน.....</a:t>
            </a:r>
          </a:p>
        </p:txBody>
      </p:sp>
    </p:spTree>
    <p:extLst>
      <p:ext uri="{BB962C8B-B14F-4D97-AF65-F5344CB8AC3E}">
        <p14:creationId xmlns:p14="http://schemas.microsoft.com/office/powerpoint/2010/main" val="57919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8657" y="283118"/>
            <a:ext cx="9124935" cy="9925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ผลลัพธ์ด้านการดูแลรักษาและการพัฒนาที่ผ่านมา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</a:p>
          <a:p>
            <a:pPr lvl="0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ที่เกี่ยวข้องกับการดูแลผู้ป่วย เฉพาะโรค/ระบบงาน.....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2223" y="459875"/>
            <a:ext cx="6358151" cy="9925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พันธกิจ/ความมุ่งหมายของการดูแลเฉพาะโรค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เฉพาะระบบ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456" y="4479891"/>
            <a:ext cx="239392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จุดเน้นของการพัฒนา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78828" y="1839837"/>
            <a:ext cx="172386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ขอบเขตบริการ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8828" y="2894406"/>
            <a:ext cx="316657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79293"/>
              </p:ext>
            </p:extLst>
          </p:nvPr>
        </p:nvGraphicFramePr>
        <p:xfrm>
          <a:off x="614150" y="1064526"/>
          <a:ext cx="7901201" cy="3571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กลุ่มผู้ป่วย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4149" y="257552"/>
            <a:ext cx="561000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กลุ่มผู้ป่วยสำคัญของโรค/ระบบ.....ที่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PCT/CLT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683" y="5606671"/>
            <a:ext cx="7374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วิเคราะห์กลุ่มผู้ป่วยตามอายุหรือปัจจัยอื่นๆ ให้คะแนนน้ำหนักความสำคัญของแต่ละกลุ่มผู้ป่วยตามเกณฑ์ต่างๆ ตั้งแต่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1-5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เป็นการบอกพิจารณาความสำคัญของผู้ป่วยกลุ่มต่างๆของโรค/ระบบดังกล่าว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6649" y="243221"/>
            <a:ext cx="54396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ตัวชี้วัดของ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โรค/ระบบงาน………..ตามมิติคุณภาพ 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524694"/>
              </p:ext>
            </p:extLst>
          </p:nvPr>
        </p:nvGraphicFramePr>
        <p:xfrm>
          <a:off x="423951" y="980629"/>
          <a:ext cx="850392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67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6662653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ตัวชี้วัดโรค/ระบบงาน.....................ตามมิติคุณภาพ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Continuity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Appropriate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Effective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Efficient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Safe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People-centered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Health promotion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6043" y="6357301"/>
            <a:ext cx="592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ระบุตัวชี้วัดสำคัญที่สะท้อนคุณภาพบริการของโรค/ระบบ.............โดยจำแนกตามมิติคุณภาพต่างๆ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1119" y="341639"/>
            <a:ext cx="3415037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17985"/>
              </p:ext>
            </p:extLst>
          </p:nvPr>
        </p:nvGraphicFramePr>
        <p:xfrm>
          <a:off x="423950" y="980629"/>
          <a:ext cx="810698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13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5420848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มาตรการป้องกัน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7566" y="5593031"/>
            <a:ext cx="749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ระบุความเสี่ยงที่สำคัญตามขั้นตอนการดูแลต่างๆ ในโรค/ระบบ........รวมถึงความเสี่ยงในภาพรวมของกระบวนการดูแลทั่วไป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9057" y="324692"/>
            <a:ext cx="6879127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โรค/ระบบ.......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943578"/>
              </p:ext>
            </p:extLst>
          </p:nvPr>
        </p:nvGraphicFramePr>
        <p:xfrm>
          <a:off x="423951" y="980629"/>
          <a:ext cx="806542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85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5592564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มาตรการ/นวตกรรม เพื่อให้เกิดคุณภาพ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Anes</a:t>
                      </a: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2074" y="5886977"/>
            <a:ext cx="7439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ในแต่ละกระบวนการ ใช้โรค/ระบบ....เป็น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proxy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เพื่อสะท้อนความสำคัญของที่ขั้นตอนต่างๆในกระบวนการดูแล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หรือเป็นมาตรการเฉพาะสำหรับโรค/ระบบ........ก็ได้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1922" y="203465"/>
            <a:ext cx="41540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การพัฒนาคุณภาพ การวิจัย </a:t>
            </a:r>
            <a:r>
              <a:rPr lang="th-TH" altLang="en-US" sz="3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นวต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กรรม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8051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การพัฒนา</a:t>
                      </a:r>
                      <a:r>
                        <a:rPr lang="th-TH" sz="18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การวิจัย นวตกรรม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ผลลัพธ์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4323" y="362492"/>
            <a:ext cx="463171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แผนการพัฒนาคุณภาพ การวิจัย </a:t>
            </a:r>
            <a:r>
              <a:rPr lang="th-TH" altLang="en-US" sz="3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นวต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กรรม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794" y="1603512"/>
            <a:ext cx="7039309" cy="15452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ข้อมูลคุณภาพเฉพาะโรค/ระบบ</a:t>
            </a:r>
            <a:br>
              <a:rPr lang="th-TH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(Clinical Tracer, Clinical Quality Summary)</a:t>
            </a:r>
            <a: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061" y="5257804"/>
            <a:ext cx="757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ผนวกการนำเสนอ ความเสี่ยงสำคัญและแผนการพัฒนากับ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3P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ของโรค/ระบบที่ขอการรับรอง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3779</TotalTime>
  <Words>880</Words>
  <Application>Microsoft Office PowerPoint</Application>
  <PresentationFormat>นำเสนอทางหน้าจอ (4:3)</PresentationFormat>
  <Paragraphs>227</Paragraphs>
  <Slides>17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Office Theme</vt:lpstr>
      <vt:lpstr>PCT/CLT Profile  เฉพาะโรค/เฉพาะระบบงาน ...................... ชื่อสถานพยาบาล............................จังหวัด……….............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ข้อมูลคุณภาพเฉพาะโรค/ระบบ (Clinical Tracer, Clinical Quality Summary)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จำนวนบุคลากรวิชาชีพที่เกี่ยวข้องกับการดูแลผู้ป่วย เฉพาะโรค/ระบบงาน.....</vt:lpstr>
      <vt:lpstr>จำนวนบุคลากรวิชาชีพที่เกี่ยวข้องกับการดูแลผู้ป่วย เฉพาะโรค/ระบบงาน.....</vt:lpstr>
      <vt:lpstr>บริการพิเศษหรือเฉพาะที่เกี่ยวข้องกับการดูแลผู้ป่วย เฉพาะโรค/ระบบงาน.....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SMI</cp:lastModifiedBy>
  <cp:revision>32</cp:revision>
  <cp:lastPrinted>2021-01-18T07:50:08Z</cp:lastPrinted>
  <dcterms:created xsi:type="dcterms:W3CDTF">2018-05-01T11:24:46Z</dcterms:created>
  <dcterms:modified xsi:type="dcterms:W3CDTF">2021-02-09T08:26:33Z</dcterms:modified>
</cp:coreProperties>
</file>