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  <p:sldId id="261" r:id="rId8"/>
    <p:sldId id="262" r:id="rId9"/>
    <p:sldId id="264" r:id="rId10"/>
    <p:sldId id="257" r:id="rId11"/>
    <p:sldId id="268" r:id="rId12"/>
    <p:sldId id="265" r:id="rId13"/>
    <p:sldId id="263" r:id="rId14"/>
    <p:sldId id="266" r:id="rId15"/>
    <p:sldId id="267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75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552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470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065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522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031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242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737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254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610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230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F7C5-690F-4085-A0CC-62B45C2274FF}" type="datetimeFigureOut">
              <a:rPr lang="th-TH" smtClean="0"/>
              <a:t>20/09/64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014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CLT presentation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489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33824" y="116632"/>
            <a:ext cx="379495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โรค ..........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AAA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............................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309307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43255" y="116632"/>
            <a:ext cx="397608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โรค .........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BBBB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.............................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274111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43254" y="116632"/>
            <a:ext cx="397608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โรค .......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CCCC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...............................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274111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64064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9846" y="270804"/>
            <a:ext cx="57618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2830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1369" y="188640"/>
            <a:ext cx="6890348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</a:t>
            </a:r>
            <a:r>
              <a:rPr lang="th-TH" sz="2400" b="1" kern="1200" dirty="0"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...................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ตามมิติคุณภาพ (คน ไข้ คุ้ม) 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05492"/>
              </p:ext>
            </p:extLst>
          </p:nvPr>
        </p:nvGraphicFramePr>
        <p:xfrm>
          <a:off x="107504" y="789677"/>
          <a:ext cx="8928995" cy="6023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1086729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902788">
                  <a:extLst>
                    <a:ext uri="{9D8B030D-6E8A-4147-A177-3AD203B41FA5}">
                      <a16:colId xmlns:a16="http://schemas.microsoft.com/office/drawing/2014/main" val="2628046237"/>
                    </a:ext>
                  </a:extLst>
                </a:gridCol>
                <a:gridCol w="890804">
                  <a:extLst>
                    <a:ext uri="{9D8B030D-6E8A-4147-A177-3AD203B41FA5}">
                      <a16:colId xmlns:a16="http://schemas.microsoft.com/office/drawing/2014/main" val="2115706344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1154659390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74753614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285282745"/>
                    </a:ext>
                  </a:extLst>
                </a:gridCol>
              </a:tblGrid>
              <a:tr h="7201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มิติคุณภาพ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KPI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Door to .......time</a:t>
                      </a:r>
                    </a:p>
                    <a:p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Time to refer</a:t>
                      </a:r>
                    </a:p>
                    <a:p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Waiting time (OPD, ???)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อัตราขาดนัด</a:t>
                      </a:r>
                    </a:p>
                    <a:p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Re-admit</a:t>
                      </a:r>
                    </a:p>
                    <a:p>
                      <a:endParaRPr lang="en-US" sz="12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Compliance </a:t>
                      </a:r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CPG </a:t>
                      </a: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ต่าง ๆ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-อัตราตาย</a:t>
                      </a:r>
                    </a:p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-อัตรารอด</a:t>
                      </a:r>
                    </a:p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en-US" sz="105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Functional </a:t>
                      </a:r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การตรวจ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investigate </a:t>
                      </a: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ที่ลดลง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/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การใช้ยาที่ลดลง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การใช้เตียงผู้ป่วย/ห้องผ่าตัดที่ลดลง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/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LOS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ระยะเวลารอคอยที่ลดลง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ภาวะแทรกซ้อนจากตัวโรค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ภาวะแทรกซ้อนจากกระบวนการรักษาสำหรับโรค</a:t>
                      </a: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นั้นๆ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th-TH" sz="1100" b="1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มาตรฐานสำคัญจำเป็น</a:t>
                      </a:r>
                      <a:endParaRPr lang="en-US" sz="1100" b="1" kern="12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(ตัวชี้วัดที่แสดงว่ามี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risk </a:t>
                      </a:r>
                      <a:r>
                        <a:rPr lang="en-US" sz="105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awareness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 จำนวน 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 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ผ่าตัดผิด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จำนวน </a:t>
                      </a:r>
                      <a:r>
                        <a:rPr lang="th-TH" sz="11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ผป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ผ่าตัดที่ไม่มีการทำ 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 site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+ ผลการทำ 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 in/time out/sign out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100" b="1" kern="12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ความพึงพอใจ</a:t>
                      </a:r>
                    </a:p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การได้รับข้อมูลที่จำเป็น</a:t>
                      </a:r>
                    </a:p>
                    <a:p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ความ</a:t>
                      </a:r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พึงพอใจต่อ </a:t>
                      </a: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</a:t>
                      </a:r>
                    </a:p>
                    <a:p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ความพึงพอใจ</a:t>
                      </a:r>
                      <a:r>
                        <a:rPr lang="th-TH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palliative care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ความสามารถในการดูแลตนเอง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</a:t>
                      </a:r>
                      <a:r>
                        <a:rPr lang="th-TH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ambulate</a:t>
                      </a:r>
                      <a:endParaRPr lang="th-TH" sz="1200" b="1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Breast feeding</a:t>
                      </a:r>
                      <a:r>
                        <a:rPr lang="th-TH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(สูติ)</a:t>
                      </a:r>
                      <a:endParaRPr lang="en-US" sz="1200" b="1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Self </a:t>
                      </a:r>
                      <a:r>
                        <a:rPr lang="en-US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 </a:t>
                      </a:r>
                      <a:r>
                        <a:rPr lang="th-TH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ต่างๆ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-พัฒนาเด็กตามวัย</a:t>
                      </a:r>
                      <a:r>
                        <a:rPr lang="th-TH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(กุมาร) 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DB0D77-0DDD-4A50-B520-C49142183913}"/>
              </a:ext>
            </a:extLst>
          </p:cNvPr>
          <p:cNvCxnSpPr>
            <a:cxnSpLocks/>
          </p:cNvCxnSpPr>
          <p:nvPr/>
        </p:nvCxnSpPr>
        <p:spPr>
          <a:xfrm>
            <a:off x="137272" y="836712"/>
            <a:ext cx="1194368" cy="677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91717" y="137794"/>
            <a:ext cx="215228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ข้อเสนอแนะข้อ 1</a:t>
            </a:r>
            <a:endParaRPr lang="th-T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8818" y="2780928"/>
            <a:ext cx="8713268" cy="864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432048"/>
          </a:xfrm>
          <a:solidFill>
            <a:srgbClr val="7030A0"/>
          </a:solidFill>
        </p:spPr>
        <p:txBody>
          <a:bodyPr>
            <a:noAutofit/>
          </a:bodyPr>
          <a:lstStyle/>
          <a:p>
            <a:pPr lvl="0"/>
            <a:r>
              <a:rPr lang="th-TH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 ของ 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 ……………</a:t>
            </a:r>
            <a:endParaRPr lang="th-TH" sz="28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843644"/>
            <a:ext cx="12424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ค้นหาความเสี่ยง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0444" y="2915652"/>
            <a:ext cx="1422347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วิเคราะห์ความเสี่ยง</a:t>
            </a:r>
            <a:endParaRPr lang="en-US" sz="1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009" y="3049215"/>
            <a:ext cx="2259614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มาตรการป้องกัน / การจัดการ/แนวทาง</a:t>
            </a:r>
            <a:endParaRPr lang="en-US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8417" y="2854677"/>
            <a:ext cx="1294590" cy="64633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ประเมิน/ติดตามความเสี่ยง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8" name="Elbow Connector 17"/>
          <p:cNvCxnSpPr>
            <a:cxnSpLocks/>
            <a:endCxn id="15" idx="2"/>
          </p:cNvCxnSpPr>
          <p:nvPr/>
        </p:nvCxnSpPr>
        <p:spPr>
          <a:xfrm rot="10800000">
            <a:off x="3341619" y="3284984"/>
            <a:ext cx="5140635" cy="33894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cxnSpLocks/>
          </p:cNvCxnSpPr>
          <p:nvPr/>
        </p:nvCxnSpPr>
        <p:spPr>
          <a:xfrm rot="10800000">
            <a:off x="5611533" y="3356483"/>
            <a:ext cx="2807757" cy="28854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1709948" y="3068793"/>
            <a:ext cx="946217" cy="1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V="1">
            <a:off x="4067636" y="3158605"/>
            <a:ext cx="576373" cy="192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16" idx="3"/>
            <a:endCxn id="17" idx="1"/>
          </p:cNvCxnSpPr>
          <p:nvPr/>
        </p:nvCxnSpPr>
        <p:spPr>
          <a:xfrm flipV="1">
            <a:off x="6903623" y="3177843"/>
            <a:ext cx="644794" cy="252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20D66D7-150C-4DF2-B5DD-521F856BB9D4}"/>
              </a:ext>
            </a:extLst>
          </p:cNvPr>
          <p:cNvCxnSpPr>
            <a:cxnSpLocks/>
          </p:cNvCxnSpPr>
          <p:nvPr/>
        </p:nvCxnSpPr>
        <p:spPr>
          <a:xfrm flipH="1" flipV="1">
            <a:off x="8419290" y="3454457"/>
            <a:ext cx="7992" cy="1494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24105"/>
              </p:ext>
            </p:extLst>
          </p:nvPr>
        </p:nvGraphicFramePr>
        <p:xfrm>
          <a:off x="299383" y="3861048"/>
          <a:ext cx="471356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11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Catastrophic</a:t>
                      </a:r>
                      <a:r>
                        <a:rPr lang="en-US" sz="900" dirty="0">
                          <a:effectLst/>
                        </a:rPr>
                        <a:t> 5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8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9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10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Major</a:t>
                      </a:r>
                      <a:r>
                        <a:rPr lang="en-US" sz="900" dirty="0">
                          <a:effectLst/>
                        </a:rPr>
                        <a:t> 4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5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8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9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Moderate 3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4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8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Minor</a:t>
                      </a:r>
                      <a:r>
                        <a:rPr lang="en-US" sz="900" dirty="0">
                          <a:effectLst/>
                        </a:rPr>
                        <a:t> 2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4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Negligible 1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3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4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Remote</a:t>
                      </a:r>
                      <a:r>
                        <a:rPr lang="en-US" sz="900">
                          <a:effectLst/>
                        </a:rPr>
                        <a:t> 1</a:t>
                      </a:r>
                      <a:endParaRPr lang="en-US" sz="70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900" kern="1200">
                          <a:effectLst/>
                        </a:rPr>
                        <a:t>ยากที่จะเกิด</a:t>
                      </a:r>
                      <a:r>
                        <a:rPr lang="th-TH" sz="900">
                          <a:effectLst/>
                        </a:rPr>
                        <a:t> </a:t>
                      </a:r>
                      <a:endParaRPr lang="en-US" sz="90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Uncommon</a:t>
                      </a:r>
                      <a:r>
                        <a:rPr lang="th-TH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2</a:t>
                      </a:r>
                      <a:r>
                        <a:rPr lang="en-US" sz="700" dirty="0">
                          <a:effectLst/>
                        </a:rPr>
                        <a:t>(</a:t>
                      </a:r>
                      <a:r>
                        <a:rPr lang="en-US" sz="700" baseline="0" dirty="0">
                          <a:effectLst/>
                        </a:rPr>
                        <a:t> </a:t>
                      </a:r>
                      <a:r>
                        <a:rPr lang="th-TH" sz="900" kern="1200" dirty="0">
                          <a:effectLst/>
                        </a:rPr>
                        <a:t>เกิดได้ทุกปี)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Occasional</a:t>
                      </a:r>
                      <a:r>
                        <a:rPr lang="th-TH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3</a:t>
                      </a:r>
                      <a:endParaRPr lang="en-US" sz="700" dirty="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900" kern="1200" dirty="0">
                          <a:effectLst/>
                        </a:rPr>
                        <a:t>เกิดได้ทุกเดือน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Probable</a:t>
                      </a:r>
                      <a:r>
                        <a:rPr lang="th-TH" sz="90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4</a:t>
                      </a:r>
                      <a:endParaRPr lang="en-US" sz="70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900" kern="1200">
                          <a:effectLst/>
                        </a:rPr>
                        <a:t>เกิดได้ทุกสัปดาห์</a:t>
                      </a:r>
                      <a:endParaRPr lang="en-US" sz="90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Frequent</a:t>
                      </a:r>
                      <a:r>
                        <a:rPr lang="th-TH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700" dirty="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900" kern="1200" dirty="0">
                          <a:effectLst/>
                        </a:rPr>
                        <a:t>เกิดได้ทุกวัน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740" y="1115896"/>
            <a:ext cx="1461810" cy="10913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9B636A8-C1A9-49E0-86CD-358227EAAB2C}"/>
              </a:ext>
            </a:extLst>
          </p:cNvPr>
          <p:cNvSpPr txBox="1"/>
          <p:nvPr/>
        </p:nvSpPr>
        <p:spPr>
          <a:xfrm>
            <a:off x="2332930" y="1166555"/>
            <a:ext cx="1124623" cy="24622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รายงานความเสี่ยง</a:t>
            </a:r>
          </a:p>
        </p:txBody>
      </p:sp>
      <p:cxnSp>
        <p:nvCxnSpPr>
          <p:cNvPr id="29" name="Connector: Curved 18">
            <a:extLst>
              <a:ext uri="{FF2B5EF4-FFF2-40B4-BE49-F238E27FC236}">
                <a16:creationId xmlns:a16="http://schemas.microsoft.com/office/drawing/2014/main" id="{4EC592DE-198F-4E4F-885F-C67BE85C8A33}"/>
              </a:ext>
            </a:extLst>
          </p:cNvPr>
          <p:cNvCxnSpPr/>
          <p:nvPr/>
        </p:nvCxnSpPr>
        <p:spPr>
          <a:xfrm rot="16200000" flipV="1">
            <a:off x="2517185" y="2318123"/>
            <a:ext cx="756115" cy="529597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5" name="TextBox 2064"/>
          <p:cNvSpPr txBox="1"/>
          <p:nvPr/>
        </p:nvSpPr>
        <p:spPr>
          <a:xfrm>
            <a:off x="94303" y="965046"/>
            <a:ext cx="1937876" cy="181588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เสี่ยงใน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CLT ……….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- ...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rupture AAA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......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- ....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MDR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.......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shock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...................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-..ผู้รับบริการร้องเรียน........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9 ความปลอดภัย...</a:t>
            </a:r>
            <a:endParaRPr lang="en-US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เครื่องมือแพทย์ไม่พร้อมใช้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36736"/>
              </p:ext>
            </p:extLst>
          </p:nvPr>
        </p:nvGraphicFramePr>
        <p:xfrm>
          <a:off x="3635896" y="476672"/>
          <a:ext cx="5040559" cy="2229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3245453508"/>
                    </a:ext>
                  </a:extLst>
                </a:gridCol>
              </a:tblGrid>
              <a:tr h="232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</a:t>
                      </a:r>
                      <a:r>
                        <a:rPr lang="th-TH" sz="9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เสี่ยงสำคัญ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มาตรการป้องกัน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โรคหรือกระบวนการที่เกี่ยวข้อง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Rupture</a:t>
                      </a:r>
                      <a:r>
                        <a:rPr lang="en-US" sz="90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AAA</a:t>
                      </a:r>
                      <a:endParaRPr lang="en-US" sz="9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Fast tract AAA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 &amp; Entry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Cohort ward,</a:t>
                      </a: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ABO use criteria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 delivery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Erruk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error &amp;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reconcile GL</a:t>
                      </a:r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elivery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Fall assessment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 delivery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07492900-C84D-4E9A-872A-84199D304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5884657"/>
              </p:ext>
            </p:extLst>
          </p:nvPr>
        </p:nvGraphicFramePr>
        <p:xfrm>
          <a:off x="6725812" y="3720928"/>
          <a:ext cx="2310684" cy="1443285"/>
        </p:xfrm>
        <a:graphic>
          <a:graphicData uri="http://schemas.openxmlformats.org/drawingml/2006/table">
            <a:tbl>
              <a:tblPr firstRow="1" firstCol="1" bandRow="1">
                <a:tableStyleId>{8FD4443E-F989-4FC4-A0C8-D5A2AF1F390B}</a:tableStyleId>
              </a:tblPr>
              <a:tblGrid>
                <a:gridCol w="798516">
                  <a:extLst>
                    <a:ext uri="{9D8B030D-6E8A-4147-A177-3AD203B41FA5}">
                      <a16:colId xmlns:a16="http://schemas.microsoft.com/office/drawing/2014/main" val="200165347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6541311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07794387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316848674"/>
                    </a:ext>
                  </a:extLst>
                </a:gridCol>
              </a:tblGrid>
              <a:tr h="23721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1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ความเสี่ยง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797837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th-TH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อัตราการเกิด 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rupture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479168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th-TH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อัตราการปฏิบัติตาม</a:t>
                      </a:r>
                      <a:r>
                        <a:rPr lang="th-TH" sz="80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ABO use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848397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med error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851195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falling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277742"/>
                  </a:ext>
                </a:extLst>
              </a:tr>
            </a:tbl>
          </a:graphicData>
        </a:graphic>
      </p:graphicFrame>
      <p:cxnSp>
        <p:nvCxnSpPr>
          <p:cNvPr id="2072" name="Curved Connector 2071"/>
          <p:cNvCxnSpPr/>
          <p:nvPr/>
        </p:nvCxnSpPr>
        <p:spPr>
          <a:xfrm rot="16200000" flipH="1">
            <a:off x="2599792" y="3263078"/>
            <a:ext cx="737075" cy="527567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16200000" flipV="1">
            <a:off x="5097312" y="2666214"/>
            <a:ext cx="552734" cy="432048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88472" y="1430756"/>
            <a:ext cx="99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</a:rPr>
              <a:t>ตัวอย่าง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52320" y="1289665"/>
            <a:ext cx="1145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</a:rPr>
              <a:t>ตัวอย่าง</a:t>
            </a:r>
            <a:endParaRPr lang="th-TH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022" y="188640"/>
            <a:ext cx="8637621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ในกระบวนการดูแลของ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CLT…….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99643"/>
              </p:ext>
            </p:extLst>
          </p:nvPr>
        </p:nvGraphicFramePr>
        <p:xfrm>
          <a:off x="444115" y="836712"/>
          <a:ext cx="8201434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Stroke, AMI, sepsis,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preg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</a:t>
                      </a:r>
                      <a:r>
                        <a:rPr lang="en-US" sz="1200" baseline="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AAA , trauma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International standard , fast tract, referral center, network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 …………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CA….., KT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CMU Guideline,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standing GL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Palliative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of disease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Erruk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error,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Blood transfusion safety, Safe handover and transportation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sepsis, Respiratory failure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Multiple trauma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transplant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CA, DM,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HT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Stroke, SCI,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chronic disease , musculoskeletal disease ,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DM, Palliative, CA , HF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DM, Palliative, CA 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 transplant,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66238" y="3746942"/>
            <a:ext cx="136815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19801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44816"/>
              </p:ext>
            </p:extLst>
          </p:nvPr>
        </p:nvGraphicFramePr>
        <p:xfrm>
          <a:off x="423951" y="980629"/>
          <a:ext cx="8337912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697183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2461671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การพัฒนา/</a:t>
                      </a:r>
                      <a:r>
                        <a:rPr lang="th-TH" sz="12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การวิจัย/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ผลของการใช้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cold pack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Reduce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suffering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การวิจัย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ความพึงพอใจต่อการจัดการอาการปวดมากกว่า</a:t>
                      </a:r>
                      <a:r>
                        <a:rPr lang="th-TH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80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</a:t>
                      </a:r>
                      <a:r>
                        <a:rPr lang="en-US" sz="1200" baseline="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error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Reduce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medication error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CQI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จำนวนความผิดพลาดในการบริหารยา ลดลง</a:t>
                      </a:r>
                      <a:r>
                        <a:rPr lang="th-TH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ถุงตวงเลือด</a:t>
                      </a:r>
                      <a:r>
                        <a:rPr lang="th-TH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 blood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loss collecting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 hypovolemic shock in normal labor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DSC ……………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Excellent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outcome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ได้รับการรับรอง</a:t>
                      </a:r>
                      <a:r>
                        <a:rPr lang="th-TH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DSC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27984" y="3126179"/>
            <a:ext cx="136815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35904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706" y="1268760"/>
            <a:ext cx="594464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ผลลัพธ์การดูแลผู้ป่วยของ </a:t>
            </a:r>
            <a:r>
              <a:rPr lang="en-US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CLT………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268895"/>
            <a:ext cx="3096344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ผลลัพธ์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การดูแลผู้ป่วย ที่สอดคล้องกับตัวชี้วัด ใน </a:t>
            </a:r>
            <a:r>
              <a:rPr lang="en-US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slide 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 </a:t>
            </a:r>
            <a:r>
              <a:rPr lang="th-TH" sz="20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(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แนวโน้มอย่างน้อย 3 ปี) (เตรียมตัวอย่าง </a:t>
            </a:r>
            <a:r>
              <a:rPr lang="en-US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performance improvement 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ไว้ </a:t>
            </a:r>
            <a:r>
              <a:rPr lang="en-US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1-2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story) </a:t>
            </a:r>
          </a:p>
          <a:p>
            <a:pPr marL="0" indent="0">
              <a:buNone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ผลลัพธ์ความปลอดภัย (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มาตรฐานสำคัญจำเป็น) ตามบริบท</a:t>
            </a:r>
          </a:p>
          <a:p>
            <a:pPr marL="0" indent="0">
              <a:buNone/>
            </a:pP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ผลการ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monitor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ที่แสดงว่ามี 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risk awareness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 9 มาตรฐานสำคัญจำเป็น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2411760" y="3933056"/>
            <a:ext cx="1080120" cy="1008112"/>
          </a:xfrm>
          <a:prstGeom prst="curved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CC68D-8441-462D-97E1-2DE2099A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6480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การดำเนินการตาม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ข้อเสนอแนะด้านระบบยา ของ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CLT……</a:t>
            </a:r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6FCD514-DE03-4A1A-82DF-18D4FE582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692091"/>
              </p:ext>
            </p:extLst>
          </p:nvPr>
        </p:nvGraphicFramePr>
        <p:xfrm>
          <a:off x="107505" y="980728"/>
          <a:ext cx="8964487" cy="550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1537096747"/>
                    </a:ext>
                  </a:extLst>
                </a:gridCol>
                <a:gridCol w="2361661">
                  <a:extLst>
                    <a:ext uri="{9D8B030D-6E8A-4147-A177-3AD203B41FA5}">
                      <a16:colId xmlns:a16="http://schemas.microsoft.com/office/drawing/2014/main" val="4070937877"/>
                    </a:ext>
                  </a:extLst>
                </a:gridCol>
                <a:gridCol w="1792897">
                  <a:extLst>
                    <a:ext uri="{9D8B030D-6E8A-4147-A177-3AD203B41FA5}">
                      <a16:colId xmlns:a16="http://schemas.microsoft.com/office/drawing/2014/main" val="3964308659"/>
                    </a:ext>
                  </a:extLst>
                </a:gridCol>
                <a:gridCol w="1792897">
                  <a:extLst>
                    <a:ext uri="{9D8B030D-6E8A-4147-A177-3AD203B41FA5}">
                      <a16:colId xmlns:a16="http://schemas.microsoft.com/office/drawing/2014/main" val="3214078401"/>
                    </a:ext>
                  </a:extLst>
                </a:gridCol>
                <a:gridCol w="1792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CLT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Verify by pharmacist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fully EMR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ผลลัพธ์ความปลอดภัยด้านยา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/>
                        <a:t>ยาเคมีบำบัด</a:t>
                      </a:r>
                      <a:endParaRPr lang="th-TH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968494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 </a:t>
                      </a:r>
                      <a:r>
                        <a:rPr lang="th-TH" sz="12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ที่ใช้ยา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warfarin </a:t>
                      </a:r>
                    </a:p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ในหอผู้ป่วย </a:t>
                      </a:r>
                      <a:r>
                        <a:rPr lang="th-TH" sz="12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อช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.3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และจะขยายผลไปทุกหอ ในเดือน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ในหอ </a:t>
                      </a:r>
                      <a:r>
                        <a:rPr lang="th-TH" sz="12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……??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th-TH" sz="1400" b="1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th-TH" sz="1400" b="1" dirty="0" smtClean="0"/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2000" b="1" dirty="0" smtClean="0"/>
                        <a:t>- การเฝ้า / ผลการเฝ้าระวัง </a:t>
                      </a:r>
                      <a:r>
                        <a:rPr lang="en-US" sz="2000" b="1" dirty="0" smtClean="0"/>
                        <a:t>ADR</a:t>
                      </a:r>
                      <a:r>
                        <a:rPr lang="th-TH" sz="2000" b="1" baseline="0" dirty="0" smtClean="0"/>
                        <a:t> ในผู้ป่วยที่ได้รับเคมีบำบัด (ยาที่เราผลิต)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2000" b="1" dirty="0" smtClean="0"/>
                        <a:t>- การบริหารจัดการขยะเคมีบำบัด</a:t>
                      </a:r>
                      <a:r>
                        <a:rPr lang="th-TH" sz="2000" b="1" baseline="0" dirty="0" smtClean="0"/>
                        <a:t> ที่หน้างาน</a:t>
                      </a:r>
                      <a:endParaRPr lang="th-TH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278357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Surg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นำร่อง ที่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………….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รอประเมินผล และจะ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implement 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ทั้งหมด ใน เดือน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รอทรัพยากร จะดำเนินการในเดือน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95138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 &amp; Gyn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871467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Ped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855370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Orthopedic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87265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Eye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ENT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ในหอ 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……??</a:t>
                      </a:r>
                      <a:endParaRPr lang="th-TH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337160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Psy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/Rehab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07571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Emergency medicine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th-TH" sz="20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2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Driver diagram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โรคต่างๆ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 </a:t>
            </a:r>
            <a:r>
              <a:rPr lang="en-US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CLT…………..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05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EEDA94A3623748B43D10D44058C9F6" ma:contentTypeVersion="16" ma:contentTypeDescription="Create a new document." ma:contentTypeScope="" ma:versionID="585337a57b357a7825a7af3222a0f002">
  <xsd:schema xmlns:xsd="http://www.w3.org/2001/XMLSchema" xmlns:xs="http://www.w3.org/2001/XMLSchema" xmlns:p="http://schemas.microsoft.com/office/2006/metadata/properties" xmlns:ns1="http://schemas.microsoft.com/sharepoint/v3" xmlns:ns3="99005f8b-3e95-4aaf-b725-075cf9036b1b" xmlns:ns4="2fe771ef-f420-48f4-98d1-58860db6cbe1" targetNamespace="http://schemas.microsoft.com/office/2006/metadata/properties" ma:root="true" ma:fieldsID="f6d082625e46588a122471541a4a6131" ns1:_="" ns3:_="" ns4:_="">
    <xsd:import namespace="http://schemas.microsoft.com/sharepoint/v3"/>
    <xsd:import namespace="99005f8b-3e95-4aaf-b725-075cf9036b1b"/>
    <xsd:import namespace="2fe771ef-f420-48f4-98d1-58860db6cb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005f8b-3e95-4aaf-b725-075cf9036b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e771ef-f420-48f4-98d1-58860db6cbe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37F662C-4C9D-42F1-AE35-5F3CC5214D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005f8b-3e95-4aaf-b725-075cf9036b1b"/>
    <ds:schemaRef ds:uri="2fe771ef-f420-48f4-98d1-58860db6cb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3CAA5F-4EFA-4FA5-8347-BA7407B2EF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7651F8-6617-43F3-8CA4-6636261391F5}">
  <ds:schemaRefs>
    <ds:schemaRef ds:uri="http://schemas.openxmlformats.org/package/2006/metadata/core-properties"/>
    <ds:schemaRef ds:uri="http://schemas.microsoft.com/office/2006/documentManagement/types"/>
    <ds:schemaRef ds:uri="99005f8b-3e95-4aaf-b725-075cf9036b1b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2fe771ef-f420-48f4-98d1-58860db6cbe1"/>
    <ds:schemaRef ds:uri="http://schemas.microsoft.com/sharepoint/v3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898</Words>
  <Application>Microsoft Office PowerPoint</Application>
  <PresentationFormat>On-screen Show (4:3)</PresentationFormat>
  <Paragraphs>283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Angsana New</vt:lpstr>
      <vt:lpstr>Arial</vt:lpstr>
      <vt:lpstr>Browallia New</vt:lpstr>
      <vt:lpstr>Calibri</vt:lpstr>
      <vt:lpstr>Cordia New</vt:lpstr>
      <vt:lpstr>Tahoma</vt:lpstr>
      <vt:lpstr>TH SarabunPSK</vt:lpstr>
      <vt:lpstr>Office Theme</vt:lpstr>
      <vt:lpstr>Template CLT presentation </vt:lpstr>
      <vt:lpstr>PowerPoint Presentation</vt:lpstr>
      <vt:lpstr>PowerPoint Presentation</vt:lpstr>
      <vt:lpstr>ความเสี่ยงและมาตรการป้องกัน ของ CLT ……………</vt:lpstr>
      <vt:lpstr>PowerPoint Presentation</vt:lpstr>
      <vt:lpstr>PowerPoint Presentation</vt:lpstr>
      <vt:lpstr>ผลลัพธ์การดูแลผู้ป่วยของ CLT………</vt:lpstr>
      <vt:lpstr>การดำเนินการตามข้อเสนอแนะด้านระบบยา ของ CLT……</vt:lpstr>
      <vt:lpstr>Driver diagram โรคต่างๆ ใน CLT…………..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CLT presentation</dc:title>
  <dc:creator>host1</dc:creator>
  <cp:lastModifiedBy>host1</cp:lastModifiedBy>
  <cp:revision>29</cp:revision>
  <dcterms:created xsi:type="dcterms:W3CDTF">2021-03-03T04:32:39Z</dcterms:created>
  <dcterms:modified xsi:type="dcterms:W3CDTF">2021-09-20T03:02:59Z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0x010100D8EEDA94A3623748B43D10D44058C9F6</vt:lpwstr>
  </property>
</Properties>
</file>