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62" r:id="rId6"/>
    <p:sldId id="264" r:id="rId7"/>
    <p:sldId id="257" r:id="rId8"/>
    <p:sldId id="268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2" y="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F7C5-690F-4085-A0CC-62B45C2274FF}" type="datetimeFigureOut">
              <a:rPr lang="th-TH" smtClean="0"/>
              <a:t>18/03/64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AFBB-2F02-4D14-9375-ADFFB5923F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7535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F7C5-690F-4085-A0CC-62B45C2274FF}" type="datetimeFigureOut">
              <a:rPr lang="th-TH" smtClean="0"/>
              <a:t>18/03/64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AFBB-2F02-4D14-9375-ADFFB5923F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552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F7C5-690F-4085-A0CC-62B45C2274FF}" type="datetimeFigureOut">
              <a:rPr lang="th-TH" smtClean="0"/>
              <a:t>18/03/64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AFBB-2F02-4D14-9375-ADFFB5923F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4702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F7C5-690F-4085-A0CC-62B45C2274FF}" type="datetimeFigureOut">
              <a:rPr lang="th-TH" smtClean="0"/>
              <a:t>18/03/64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AFBB-2F02-4D14-9375-ADFFB5923F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7065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F7C5-690F-4085-A0CC-62B45C2274FF}" type="datetimeFigureOut">
              <a:rPr lang="th-TH" smtClean="0"/>
              <a:t>18/03/64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AFBB-2F02-4D14-9375-ADFFB5923F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522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F7C5-690F-4085-A0CC-62B45C2274FF}" type="datetimeFigureOut">
              <a:rPr lang="th-TH" smtClean="0"/>
              <a:t>18/03/64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AFBB-2F02-4D14-9375-ADFFB5923F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0315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F7C5-690F-4085-A0CC-62B45C2274FF}" type="datetimeFigureOut">
              <a:rPr lang="th-TH" smtClean="0"/>
              <a:t>18/03/64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AFBB-2F02-4D14-9375-ADFFB5923F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2426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F7C5-690F-4085-A0CC-62B45C2274FF}" type="datetimeFigureOut">
              <a:rPr lang="th-TH" smtClean="0"/>
              <a:t>18/03/64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AFBB-2F02-4D14-9375-ADFFB5923F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9737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F7C5-690F-4085-A0CC-62B45C2274FF}" type="datetimeFigureOut">
              <a:rPr lang="th-TH" smtClean="0"/>
              <a:t>18/03/64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AFBB-2F02-4D14-9375-ADFFB5923F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2548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F7C5-690F-4085-A0CC-62B45C2274FF}" type="datetimeFigureOut">
              <a:rPr lang="th-TH" smtClean="0"/>
              <a:t>18/03/64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AFBB-2F02-4D14-9375-ADFFB5923F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610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BF7C5-690F-4085-A0CC-62B45C2274FF}" type="datetimeFigureOut">
              <a:rPr lang="th-TH" smtClean="0"/>
              <a:t>18/03/64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9AFBB-2F02-4D14-9375-ADFFB5923F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230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BF7C5-690F-4085-A0CC-62B45C2274FF}" type="datetimeFigureOut">
              <a:rPr lang="th-TH" smtClean="0"/>
              <a:t>18/03/64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9AFBB-2F02-4D14-9375-ADFFB5923F0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014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Template CLT presentation 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94489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733824" y="116632"/>
            <a:ext cx="3794950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โรค ..........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AAA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............................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189193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37629"/>
            <a:ext cx="766549" cy="8394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377063"/>
            <a:ext cx="766549" cy="7947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087252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37631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087252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530912" y="855233"/>
            <a:ext cx="1601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Drivers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832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Drivers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1573" y="851422"/>
            <a:ext cx="2672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Interventions/Change Idea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4746" y="3807061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63589" y="4529275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</p:spTree>
    <p:extLst>
      <p:ext uri="{BB962C8B-B14F-4D97-AF65-F5344CB8AC3E}">
        <p14:creationId xmlns:p14="http://schemas.microsoft.com/office/powerpoint/2010/main" val="3093076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43255" y="116632"/>
            <a:ext cx="3976089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โรค .........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BBBB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.............................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189193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37629"/>
            <a:ext cx="766549" cy="8394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377063"/>
            <a:ext cx="766549" cy="7947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087252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37631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087252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530912" y="855233"/>
            <a:ext cx="1601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Drivers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832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Drivers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1573" y="851422"/>
            <a:ext cx="2672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Interventions/Change Idea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4746" y="3807061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63589" y="4529275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</p:spTree>
    <p:extLst>
      <p:ext uri="{BB962C8B-B14F-4D97-AF65-F5344CB8AC3E}">
        <p14:creationId xmlns:p14="http://schemas.microsoft.com/office/powerpoint/2010/main" val="2741115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643254" y="116632"/>
            <a:ext cx="3976089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โรค .......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CCCC</a:t>
            </a: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...............................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4968" y="2961564"/>
            <a:ext cx="139207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เป้าหมาย</a:t>
            </a: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3589" y="3848673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22210" y="2866027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80831" y="2866030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Straight Arrow Connector 10"/>
          <p:cNvCxnSpPr>
            <a:stCxn id="10" idx="1"/>
            <a:endCxn id="7" idx="3"/>
          </p:cNvCxnSpPr>
          <p:nvPr/>
        </p:nvCxnSpPr>
        <p:spPr>
          <a:xfrm flipH="1" flipV="1">
            <a:off x="6214282" y="3189193"/>
            <a:ext cx="766549" cy="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63589" y="2214464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2210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0831" y="1764086"/>
            <a:ext cx="139207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20" name="Elbow Connector 19"/>
          <p:cNvCxnSpPr>
            <a:stCxn id="13" idx="1"/>
            <a:endCxn id="3" idx="3"/>
          </p:cNvCxnSpPr>
          <p:nvPr/>
        </p:nvCxnSpPr>
        <p:spPr>
          <a:xfrm rot="10800000" flipV="1">
            <a:off x="1897041" y="2537629"/>
            <a:ext cx="766549" cy="8394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1"/>
            <a:endCxn id="3" idx="3"/>
          </p:cNvCxnSpPr>
          <p:nvPr/>
        </p:nvCxnSpPr>
        <p:spPr>
          <a:xfrm rot="10800000">
            <a:off x="1897041" y="3377063"/>
            <a:ext cx="766549" cy="79477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4" idx="1"/>
            <a:endCxn id="13" idx="3"/>
          </p:cNvCxnSpPr>
          <p:nvPr/>
        </p:nvCxnSpPr>
        <p:spPr>
          <a:xfrm rot="10800000" flipV="1">
            <a:off x="4055662" y="2087252"/>
            <a:ext cx="766549" cy="45037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7" idx="1"/>
            <a:endCxn id="13" idx="3"/>
          </p:cNvCxnSpPr>
          <p:nvPr/>
        </p:nvCxnSpPr>
        <p:spPr>
          <a:xfrm rot="10800000">
            <a:off x="4055662" y="2537631"/>
            <a:ext cx="766549" cy="6515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5" idx="1"/>
            <a:endCxn id="14" idx="3"/>
          </p:cNvCxnSpPr>
          <p:nvPr/>
        </p:nvCxnSpPr>
        <p:spPr>
          <a:xfrm flipH="1">
            <a:off x="6214282" y="2087252"/>
            <a:ext cx="76654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530912" y="855233"/>
            <a:ext cx="1601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Drivers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619299" y="851423"/>
            <a:ext cx="18325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Secondary Drivers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71573" y="851422"/>
            <a:ext cx="2672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Interventions/Change Idea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04746" y="3807061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63589" y="4529275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767619" y="3530062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80831" y="3512357"/>
            <a:ext cx="844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Indicator:</a:t>
            </a:r>
          </a:p>
        </p:txBody>
      </p:sp>
    </p:spTree>
    <p:extLst>
      <p:ext uri="{BB962C8B-B14F-4D97-AF65-F5344CB8AC3E}">
        <p14:creationId xmlns:p14="http://schemas.microsoft.com/office/powerpoint/2010/main" val="274111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364064"/>
              </p:ext>
            </p:extLst>
          </p:nvPr>
        </p:nvGraphicFramePr>
        <p:xfrm>
          <a:off x="614150" y="1064526"/>
          <a:ext cx="7901201" cy="3099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2259">
                  <a:extLst>
                    <a:ext uri="{9D8B030D-6E8A-4147-A177-3AD203B41FA5}">
                      <a16:colId xmlns="" xmlns:a16="http://schemas.microsoft.com/office/drawing/2014/main" val="143461931"/>
                    </a:ext>
                  </a:extLst>
                </a:gridCol>
                <a:gridCol w="1090163">
                  <a:extLst>
                    <a:ext uri="{9D8B030D-6E8A-4147-A177-3AD203B41FA5}">
                      <a16:colId xmlns="" xmlns:a16="http://schemas.microsoft.com/office/drawing/2014/main" val="902711006"/>
                    </a:ext>
                  </a:extLst>
                </a:gridCol>
                <a:gridCol w="1190408">
                  <a:extLst>
                    <a:ext uri="{9D8B030D-6E8A-4147-A177-3AD203B41FA5}">
                      <a16:colId xmlns="" xmlns:a16="http://schemas.microsoft.com/office/drawing/2014/main" val="307701924"/>
                    </a:ext>
                  </a:extLst>
                </a:gridCol>
                <a:gridCol w="1127754">
                  <a:extLst>
                    <a:ext uri="{9D8B030D-6E8A-4147-A177-3AD203B41FA5}">
                      <a16:colId xmlns="" xmlns:a16="http://schemas.microsoft.com/office/drawing/2014/main" val="2857922286"/>
                    </a:ext>
                  </a:extLst>
                </a:gridCol>
                <a:gridCol w="1262290">
                  <a:extLst>
                    <a:ext uri="{9D8B030D-6E8A-4147-A177-3AD203B41FA5}">
                      <a16:colId xmlns="" xmlns:a16="http://schemas.microsoft.com/office/drawing/2014/main" val="3280774231"/>
                    </a:ext>
                  </a:extLst>
                </a:gridCol>
                <a:gridCol w="1188327">
                  <a:extLst>
                    <a:ext uri="{9D8B030D-6E8A-4147-A177-3AD203B41FA5}">
                      <a16:colId xmlns="" xmlns:a16="http://schemas.microsoft.com/office/drawing/2014/main" val="1846646778"/>
                    </a:ext>
                  </a:extLst>
                </a:gridCol>
              </a:tblGrid>
              <a:tr h="4427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risk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cost/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Long LOS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 volume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New evidence/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technology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Complex care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1564917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70697964"/>
                  </a:ext>
                </a:extLst>
              </a:tr>
              <a:tr h="33208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 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5440660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6792784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37940718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81523067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08305950"/>
                  </a:ext>
                </a:extLst>
              </a:tr>
              <a:tr h="3874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8938916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9846" y="270804"/>
            <a:ext cx="576183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กลุ่มผู้ป่วยสำคัญของ</a:t>
            </a:r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 </a:t>
            </a:r>
            <a:r>
              <a:rPr lang="en-US" alt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CLT/PCT…………………….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1283011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1369" y="188640"/>
            <a:ext cx="6890348" cy="500137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ตัวชี้วัดของ 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CLT</a:t>
            </a:r>
            <a:r>
              <a:rPr lang="th-TH" sz="2400" b="1" kern="1200" dirty="0">
                <a:solidFill>
                  <a:srgbClr val="FF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...................</a:t>
            </a:r>
            <a:r>
              <a:rPr lang="th-TH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ตามมิติคุณภาพ (คน ไข้ คุ้ม) </a:t>
            </a:r>
            <a:endParaRPr lang="en-US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805492"/>
              </p:ext>
            </p:extLst>
          </p:nvPr>
        </p:nvGraphicFramePr>
        <p:xfrm>
          <a:off x="107504" y="789677"/>
          <a:ext cx="8928995" cy="6023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139">
                  <a:extLst>
                    <a:ext uri="{9D8B030D-6E8A-4147-A177-3AD203B41FA5}">
                      <a16:colId xmlns="" xmlns:a16="http://schemas.microsoft.com/office/drawing/2014/main" val="1433615822"/>
                    </a:ext>
                  </a:extLst>
                </a:gridCol>
                <a:gridCol w="960107">
                  <a:extLst>
                    <a:ext uri="{9D8B030D-6E8A-4147-A177-3AD203B41FA5}">
                      <a16:colId xmlns="" xmlns:a16="http://schemas.microsoft.com/office/drawing/2014/main" val="358496683"/>
                    </a:ext>
                  </a:extLst>
                </a:gridCol>
                <a:gridCol w="960107">
                  <a:extLst>
                    <a:ext uri="{9D8B030D-6E8A-4147-A177-3AD203B41FA5}">
                      <a16:colId xmlns="" xmlns:a16="http://schemas.microsoft.com/office/drawing/2014/main" val="1227165852"/>
                    </a:ext>
                  </a:extLst>
                </a:gridCol>
                <a:gridCol w="1086729">
                  <a:extLst>
                    <a:ext uri="{9D8B030D-6E8A-4147-A177-3AD203B41FA5}">
                      <a16:colId xmlns="" xmlns:a16="http://schemas.microsoft.com/office/drawing/2014/main" val="2718931841"/>
                    </a:ext>
                  </a:extLst>
                </a:gridCol>
                <a:gridCol w="902788">
                  <a:extLst>
                    <a:ext uri="{9D8B030D-6E8A-4147-A177-3AD203B41FA5}">
                      <a16:colId xmlns="" xmlns:a16="http://schemas.microsoft.com/office/drawing/2014/main" val="2628046237"/>
                    </a:ext>
                  </a:extLst>
                </a:gridCol>
                <a:gridCol w="890804">
                  <a:extLst>
                    <a:ext uri="{9D8B030D-6E8A-4147-A177-3AD203B41FA5}">
                      <a16:colId xmlns="" xmlns:a16="http://schemas.microsoft.com/office/drawing/2014/main" val="2115706344"/>
                    </a:ext>
                  </a:extLst>
                </a:gridCol>
                <a:gridCol w="960107">
                  <a:extLst>
                    <a:ext uri="{9D8B030D-6E8A-4147-A177-3AD203B41FA5}">
                      <a16:colId xmlns="" xmlns:a16="http://schemas.microsoft.com/office/drawing/2014/main" val="1154659390"/>
                    </a:ext>
                  </a:extLst>
                </a:gridCol>
                <a:gridCol w="960107">
                  <a:extLst>
                    <a:ext uri="{9D8B030D-6E8A-4147-A177-3AD203B41FA5}">
                      <a16:colId xmlns="" xmlns:a16="http://schemas.microsoft.com/office/drawing/2014/main" val="3747536143"/>
                    </a:ext>
                  </a:extLst>
                </a:gridCol>
                <a:gridCol w="960107">
                  <a:extLst>
                    <a:ext uri="{9D8B030D-6E8A-4147-A177-3AD203B41FA5}">
                      <a16:colId xmlns="" xmlns:a16="http://schemas.microsoft.com/office/drawing/2014/main" val="3285282745"/>
                    </a:ext>
                  </a:extLst>
                </a:gridCol>
              </a:tblGrid>
              <a:tr h="7201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มิติคุณภาพ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ตัวชี้วัด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Continuity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Appropriate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Efficient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Safe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People-centered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Health promotion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KPI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en-US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Door to .......time</a:t>
                      </a:r>
                    </a:p>
                    <a:p>
                      <a:r>
                        <a:rPr lang="en-US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Time to refer</a:t>
                      </a:r>
                    </a:p>
                    <a:p>
                      <a:r>
                        <a:rPr lang="en-US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Waiting time (OPD, ???)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อัตราขาดนัด</a:t>
                      </a:r>
                    </a:p>
                    <a:p>
                      <a:r>
                        <a:rPr lang="th-TH" sz="12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Re-admit</a:t>
                      </a:r>
                    </a:p>
                    <a:p>
                      <a:endParaRPr lang="en-US" sz="12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Compliance </a:t>
                      </a:r>
                      <a:r>
                        <a:rPr lang="en-US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 CPG </a:t>
                      </a:r>
                      <a:r>
                        <a:rPr lang="th-TH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ต่าง ๆ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-อัตราตาย</a:t>
                      </a:r>
                    </a:p>
                    <a:p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-อัตรารอด</a:t>
                      </a:r>
                    </a:p>
                    <a:p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en-US" sz="105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Functional </a:t>
                      </a:r>
                      <a:r>
                        <a:rPr lang="en-US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outcome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th-TH" sz="12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การตรวจ </a:t>
                      </a: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investigate </a:t>
                      </a:r>
                      <a:r>
                        <a:rPr lang="th-TH" sz="12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ที่ลดลง</a:t>
                      </a:r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lvl="0"/>
                      <a:r>
                        <a:rPr lang="th-TH" sz="12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การใช้ยาที่ลดลง</a:t>
                      </a:r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lvl="0"/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th-TH" sz="12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การใช้เตียงผู้ป่วย/ห้องผ่าตัดที่ลดลง</a:t>
                      </a:r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lvl="0"/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LOS 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th-TH" sz="12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ระยะเวลารอคอยที่ลดลง</a:t>
                      </a:r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ภาวะแทรกซ้อนจากตัวโรค</a:t>
                      </a:r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2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ภาวะแทรกซ้อนจากกระบวนการรักษาสำหรับโรค</a:t>
                      </a:r>
                      <a:r>
                        <a:rPr lang="th-TH" sz="1200" b="1" kern="1200" dirty="0" smtClean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นั้นๆ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lang="th-TH" sz="1100" b="1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มาตรฐานสำคัญจำเป็น</a:t>
                      </a:r>
                      <a:endParaRPr lang="en-US" sz="1100" b="1" kern="1200" dirty="0" smtClean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100" b="1" kern="120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(ตัวชี้วัดที่แสดงว่ามี</a:t>
                      </a:r>
                      <a:r>
                        <a:rPr lang="th-TH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risk </a:t>
                      </a:r>
                      <a:r>
                        <a:rPr lang="en-US" sz="105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awareness</a:t>
                      </a:r>
                      <a:r>
                        <a:rPr lang="en-US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th-TH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เช่น จำนวน </a:t>
                      </a:r>
                      <a:r>
                        <a:rPr lang="en-US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set </a:t>
                      </a:r>
                      <a:r>
                        <a:rPr lang="th-TH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ผ่าตัดผิด</a:t>
                      </a:r>
                      <a:r>
                        <a:rPr lang="en-US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lang="th-TH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จำนวน </a:t>
                      </a:r>
                      <a:r>
                        <a:rPr lang="th-TH" sz="1100" b="1" kern="1200" baseline="0" dirty="0" err="1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ผป</a:t>
                      </a:r>
                      <a:r>
                        <a:rPr lang="th-TH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ผ่าตัดที่ไม่มีการทำ </a:t>
                      </a:r>
                      <a:r>
                        <a:rPr lang="en-US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mark site</a:t>
                      </a:r>
                      <a:r>
                        <a:rPr lang="th-TH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+ ผลการทำ </a:t>
                      </a:r>
                      <a:r>
                        <a:rPr lang="en-US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sign in/time out/sign out</a:t>
                      </a:r>
                      <a:r>
                        <a:rPr lang="th-TH" sz="11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100" b="1" kern="1200" dirty="0" smtClean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ความพึงพอใจ</a:t>
                      </a:r>
                    </a:p>
                    <a:p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การได้รับข้อมูลที่จำเป็น</a:t>
                      </a:r>
                    </a:p>
                    <a:p>
                      <a:r>
                        <a:rPr lang="th-TH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ความ</a:t>
                      </a:r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พึงพอใจต่อ </a:t>
                      </a:r>
                      <a:r>
                        <a:rPr lang="en-US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Pain</a:t>
                      </a:r>
                    </a:p>
                    <a:p>
                      <a:r>
                        <a:rPr lang="en-US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</a:t>
                      </a:r>
                      <a:r>
                        <a:rPr lang="th-TH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ความพึงพอใจ</a:t>
                      </a:r>
                      <a:r>
                        <a:rPr lang="th-TH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palliative care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ความสามารถในการดูแลตนเอง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-การ</a:t>
                      </a:r>
                      <a:r>
                        <a:rPr lang="th-TH" sz="12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ambulate</a:t>
                      </a:r>
                      <a:endParaRPr lang="th-TH" sz="1200" b="1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Breast feeding</a:t>
                      </a:r>
                      <a:r>
                        <a:rPr lang="th-TH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(สูติ)</a:t>
                      </a:r>
                      <a:endParaRPr lang="en-US" sz="1200" b="1" baseline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Self </a:t>
                      </a:r>
                      <a:r>
                        <a:rPr lang="en-US" sz="1200" b="1" baseline="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care </a:t>
                      </a:r>
                      <a:r>
                        <a:rPr lang="th-TH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ต่างๆ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-พัฒนาเด็กตามวัย</a:t>
                      </a:r>
                      <a:r>
                        <a:rPr lang="th-TH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(กุมาร) </a:t>
                      </a:r>
                      <a:endParaRPr lang="en-US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88585294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51DB0D77-0DDD-4A50-B520-C49142183913}"/>
              </a:ext>
            </a:extLst>
          </p:cNvPr>
          <p:cNvCxnSpPr>
            <a:cxnSpLocks/>
          </p:cNvCxnSpPr>
          <p:nvPr/>
        </p:nvCxnSpPr>
        <p:spPr>
          <a:xfrm>
            <a:off x="137272" y="836712"/>
            <a:ext cx="1194368" cy="6772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991717" y="137794"/>
            <a:ext cx="2152283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>
                <a:solidFill>
                  <a:schemeClr val="bg1"/>
                </a:solidFill>
              </a:rPr>
              <a:t>ข้อเสนอแนะข้อ 1</a:t>
            </a:r>
            <a:endParaRPr lang="th-TH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79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58818" y="2780928"/>
            <a:ext cx="8713268" cy="8640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75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27384"/>
            <a:ext cx="8229600" cy="432048"/>
          </a:xfrm>
          <a:solidFill>
            <a:srgbClr val="7030A0"/>
          </a:solidFill>
        </p:spPr>
        <p:txBody>
          <a:bodyPr>
            <a:noAutofit/>
          </a:bodyPr>
          <a:lstStyle/>
          <a:p>
            <a:pPr lvl="0"/>
            <a:r>
              <a:rPr lang="th-TH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ความเสี่ยงและมาตรการป้องกัน ของ </a:t>
            </a:r>
            <a:r>
              <a:rPr lang="en-US" alt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CLT ……………</a:t>
            </a:r>
            <a:endParaRPr lang="th-TH" sz="28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2843644"/>
            <a:ext cx="1242404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ค้นหาความเสี่ยง</a:t>
            </a:r>
            <a:endParaRPr lang="en-US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30444" y="2915652"/>
            <a:ext cx="1422347" cy="3693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วิเคราะห์ความเสี่ยง</a:t>
            </a:r>
            <a:endParaRPr lang="en-US" sz="1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44009" y="3049215"/>
            <a:ext cx="2259614" cy="30777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มาตรการป้องกัน / การจัดการ/แนวทาง</a:t>
            </a:r>
            <a:endParaRPr lang="en-US" sz="1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48417" y="2854677"/>
            <a:ext cx="1294590" cy="64633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ประเมิน/ติดตามความเสี่ยง</a:t>
            </a:r>
            <a:endParaRPr lang="en-US" sz="1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18" name="Elbow Connector 17"/>
          <p:cNvCxnSpPr>
            <a:cxnSpLocks/>
            <a:endCxn id="15" idx="2"/>
          </p:cNvCxnSpPr>
          <p:nvPr/>
        </p:nvCxnSpPr>
        <p:spPr>
          <a:xfrm rot="10800000">
            <a:off x="3341619" y="3284984"/>
            <a:ext cx="5140635" cy="338948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cxnSpLocks/>
          </p:cNvCxnSpPr>
          <p:nvPr/>
        </p:nvCxnSpPr>
        <p:spPr>
          <a:xfrm rot="10800000">
            <a:off x="5611533" y="3356483"/>
            <a:ext cx="2807757" cy="288541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 flipV="1">
            <a:off x="1709948" y="3068793"/>
            <a:ext cx="946217" cy="1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cxnSpLocks/>
          </p:cNvCxnSpPr>
          <p:nvPr/>
        </p:nvCxnSpPr>
        <p:spPr>
          <a:xfrm flipV="1">
            <a:off x="4067636" y="3158605"/>
            <a:ext cx="576373" cy="192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  <a:stCxn id="16" idx="3"/>
            <a:endCxn id="17" idx="1"/>
          </p:cNvCxnSpPr>
          <p:nvPr/>
        </p:nvCxnSpPr>
        <p:spPr>
          <a:xfrm flipV="1">
            <a:off x="6903623" y="3177843"/>
            <a:ext cx="644794" cy="2526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="" xmlns:a16="http://schemas.microsoft.com/office/drawing/2014/main" id="{520D66D7-150C-4DF2-B5DD-521F856BB9D4}"/>
              </a:ext>
            </a:extLst>
          </p:cNvPr>
          <p:cNvCxnSpPr>
            <a:cxnSpLocks/>
          </p:cNvCxnSpPr>
          <p:nvPr/>
        </p:nvCxnSpPr>
        <p:spPr>
          <a:xfrm flipH="1" flipV="1">
            <a:off x="8419290" y="3454457"/>
            <a:ext cx="7992" cy="1494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324105"/>
              </p:ext>
            </p:extLst>
          </p:nvPr>
        </p:nvGraphicFramePr>
        <p:xfrm>
          <a:off x="299383" y="3861048"/>
          <a:ext cx="471356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22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32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228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011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6228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2287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Catastrophic</a:t>
                      </a:r>
                      <a:r>
                        <a:rPr lang="en-US" sz="900" dirty="0">
                          <a:effectLst/>
                        </a:rPr>
                        <a:t> 5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6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7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8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9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10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Major</a:t>
                      </a:r>
                      <a:r>
                        <a:rPr lang="en-US" sz="900" dirty="0">
                          <a:effectLst/>
                        </a:rPr>
                        <a:t> 4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5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6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7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8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9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Moderate 3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4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5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6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7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8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Minor</a:t>
                      </a:r>
                      <a:r>
                        <a:rPr lang="en-US" sz="900" dirty="0">
                          <a:effectLst/>
                        </a:rPr>
                        <a:t> 2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3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4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5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6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7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Negligible 1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2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3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4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5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6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Remote</a:t>
                      </a:r>
                      <a:r>
                        <a:rPr lang="en-US" sz="900">
                          <a:effectLst/>
                        </a:rPr>
                        <a:t> 1</a:t>
                      </a:r>
                      <a:endParaRPr lang="en-US" sz="700">
                        <a:effectLst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900" kern="1200">
                          <a:effectLst/>
                        </a:rPr>
                        <a:t>ยากที่จะเกิด</a:t>
                      </a:r>
                      <a:r>
                        <a:rPr lang="th-TH" sz="900">
                          <a:effectLst/>
                        </a:rPr>
                        <a:t> </a:t>
                      </a:r>
                      <a:endParaRPr lang="en-US" sz="90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Uncommon</a:t>
                      </a:r>
                      <a:r>
                        <a:rPr lang="th-TH" sz="900" dirty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</a:rPr>
                        <a:t>2</a:t>
                      </a:r>
                      <a:r>
                        <a:rPr lang="en-US" sz="700" dirty="0">
                          <a:effectLst/>
                        </a:rPr>
                        <a:t>(</a:t>
                      </a:r>
                      <a:r>
                        <a:rPr lang="en-US" sz="700" baseline="0" dirty="0">
                          <a:effectLst/>
                        </a:rPr>
                        <a:t> </a:t>
                      </a:r>
                      <a:r>
                        <a:rPr lang="th-TH" sz="900" kern="1200" dirty="0">
                          <a:effectLst/>
                        </a:rPr>
                        <a:t>เกิดได้ทุกปี)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Occasional</a:t>
                      </a:r>
                      <a:r>
                        <a:rPr lang="th-TH" sz="900" dirty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</a:rPr>
                        <a:t>3</a:t>
                      </a:r>
                      <a:endParaRPr lang="en-US" sz="700" dirty="0">
                        <a:effectLst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900" kern="1200" dirty="0">
                          <a:effectLst/>
                        </a:rPr>
                        <a:t>เกิดได้ทุกเดือน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>
                          <a:effectLst/>
                        </a:rPr>
                        <a:t>Probable</a:t>
                      </a:r>
                      <a:r>
                        <a:rPr lang="th-TH" sz="90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4</a:t>
                      </a:r>
                      <a:endParaRPr lang="en-US" sz="700">
                        <a:effectLst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900" kern="1200">
                          <a:effectLst/>
                        </a:rPr>
                        <a:t>เกิดได้ทุกสัปดาห์</a:t>
                      </a:r>
                      <a:endParaRPr lang="en-US" sz="90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effectLst/>
                        </a:rPr>
                        <a:t>Frequent</a:t>
                      </a:r>
                      <a:r>
                        <a:rPr lang="th-TH" sz="900" dirty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</a:rPr>
                        <a:t>5</a:t>
                      </a:r>
                      <a:endParaRPr lang="en-US" sz="700" dirty="0">
                        <a:effectLst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th-TH" sz="900" kern="1200" dirty="0">
                          <a:effectLst/>
                        </a:rPr>
                        <a:t>เกิดได้ทุกวัน</a:t>
                      </a:r>
                      <a:endParaRPr lang="en-US" sz="900" dirty="0">
                        <a:effectLst/>
                        <a:latin typeface="Browallia New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740" y="1115896"/>
            <a:ext cx="1461810" cy="10913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C9B636A8-C1A9-49E0-86CD-358227EAAB2C}"/>
              </a:ext>
            </a:extLst>
          </p:cNvPr>
          <p:cNvSpPr txBox="1"/>
          <p:nvPr/>
        </p:nvSpPr>
        <p:spPr>
          <a:xfrm>
            <a:off x="2332930" y="1166555"/>
            <a:ext cx="1124623" cy="246221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รายงานความเสี่ยง</a:t>
            </a:r>
          </a:p>
        </p:txBody>
      </p:sp>
      <p:cxnSp>
        <p:nvCxnSpPr>
          <p:cNvPr id="29" name="Connector: Curved 18">
            <a:extLst>
              <a:ext uri="{FF2B5EF4-FFF2-40B4-BE49-F238E27FC236}">
                <a16:creationId xmlns="" xmlns:a16="http://schemas.microsoft.com/office/drawing/2014/main" id="{4EC592DE-198F-4E4F-885F-C67BE85C8A33}"/>
              </a:ext>
            </a:extLst>
          </p:cNvPr>
          <p:cNvCxnSpPr/>
          <p:nvPr/>
        </p:nvCxnSpPr>
        <p:spPr>
          <a:xfrm rot="16200000" flipV="1">
            <a:off x="2517185" y="2318123"/>
            <a:ext cx="756115" cy="529597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5" name="TextBox 2064"/>
          <p:cNvSpPr txBox="1"/>
          <p:nvPr/>
        </p:nvSpPr>
        <p:spPr>
          <a:xfrm>
            <a:off x="94303" y="965046"/>
            <a:ext cx="1937876" cy="181588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ความ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เสี่ยงใน 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CLT ……….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- ...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rupture AAA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......</a:t>
            </a:r>
          </a:p>
          <a:p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- ....</a:t>
            </a:r>
            <a:r>
              <a:rPr lang="en-US" sz="1600" b="1" dirty="0">
                <a:latin typeface="TH SarabunPSK" pitchFamily="34" charset="-34"/>
                <a:cs typeface="TH SarabunPSK" pitchFamily="34" charset="-34"/>
              </a:rPr>
              <a:t>MDR</a:t>
            </a:r>
            <a:r>
              <a:rPr lang="th-TH" sz="1600" b="1" dirty="0">
                <a:latin typeface="TH SarabunPSK" pitchFamily="34" charset="-34"/>
                <a:cs typeface="TH SarabunPSK" pitchFamily="34" charset="-34"/>
              </a:rPr>
              <a:t>.......</a:t>
            </a: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- </a:t>
            </a:r>
            <a:r>
              <a:rPr lang="en-US" sz="1600" b="1" dirty="0" smtClean="0">
                <a:latin typeface="TH SarabunPSK" pitchFamily="34" charset="-34"/>
                <a:cs typeface="TH SarabunPSK" pitchFamily="34" charset="-34"/>
              </a:rPr>
              <a:t>shock</a:t>
            </a: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...................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-..ผู้รับบริการร้องเรียน........</a:t>
            </a:r>
          </a:p>
          <a:p>
            <a:pPr marL="285750" indent="-285750">
              <a:buFontTx/>
              <a:buChar char="-"/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9 ความปลอดภัย...</a:t>
            </a:r>
            <a:endParaRPr lang="en-US" sz="1600" b="1" dirty="0" smtClean="0">
              <a:latin typeface="TH SarabunPSK" pitchFamily="34" charset="-34"/>
              <a:cs typeface="TH SarabunPSK" pitchFamily="34" charset="-34"/>
            </a:endParaRPr>
          </a:p>
          <a:p>
            <a:pPr marL="285750" indent="-285750">
              <a:buFontTx/>
              <a:buChar char="-"/>
            </a:pPr>
            <a:r>
              <a:rPr lang="th-TH" sz="1600" b="1" dirty="0" smtClean="0">
                <a:latin typeface="TH SarabunPSK" pitchFamily="34" charset="-34"/>
                <a:cs typeface="TH SarabunPSK" pitchFamily="34" charset="-34"/>
              </a:rPr>
              <a:t>เครื่องมือแพทย์ไม่พร้อมใช้</a:t>
            </a:r>
            <a:endParaRPr lang="th-TH" sz="16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836736"/>
              </p:ext>
            </p:extLst>
          </p:nvPr>
        </p:nvGraphicFramePr>
        <p:xfrm>
          <a:off x="3635896" y="476672"/>
          <a:ext cx="5040559" cy="2229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68152">
                  <a:extLst>
                    <a:ext uri="{9D8B030D-6E8A-4147-A177-3AD203B41FA5}">
                      <a16:colId xmlns="" xmlns:a16="http://schemas.microsoft.com/office/drawing/2014/main" val="358496683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718931841"/>
                    </a:ext>
                  </a:extLst>
                </a:gridCol>
                <a:gridCol w="2016223">
                  <a:extLst>
                    <a:ext uri="{9D8B030D-6E8A-4147-A177-3AD203B41FA5}">
                      <a16:colId xmlns="" xmlns:a16="http://schemas.microsoft.com/office/drawing/2014/main" val="3245453508"/>
                    </a:ext>
                  </a:extLst>
                </a:gridCol>
              </a:tblGrid>
              <a:tr h="2329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9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</a:t>
                      </a:r>
                      <a:r>
                        <a:rPr lang="th-TH" sz="900" dirty="0" smtClean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เสี่ยงสำคัญ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9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มาตรการป้องกัน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900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โรคหรือกระบวนการที่เกี่ยวข้อง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55643657"/>
                  </a:ext>
                </a:extLst>
              </a:tr>
              <a:tr h="232950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Rupture</a:t>
                      </a:r>
                      <a:r>
                        <a:rPr lang="en-US" sz="900" baseline="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AAA</a:t>
                      </a:r>
                      <a:endParaRPr lang="en-US" sz="9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Fast tract AAA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Access &amp; Entry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88585294"/>
                  </a:ext>
                </a:extLst>
              </a:tr>
              <a:tr h="232950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MDR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Cohort ward,</a:t>
                      </a:r>
                    </a:p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ABO use criteria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Care delivery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22716887"/>
                  </a:ext>
                </a:extLst>
              </a:tr>
              <a:tr h="23295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93182767"/>
                  </a:ext>
                </a:extLst>
              </a:tr>
              <a:tr h="23295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bg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23715924"/>
                  </a:ext>
                </a:extLst>
              </a:tr>
              <a:tr h="232950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Med error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 err="1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Erruk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error &amp;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reconcile GL</a:t>
                      </a:r>
                      <a:endParaRPr lang="en-US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Care</a:t>
                      </a:r>
                      <a:r>
                        <a:rPr lang="en-US" sz="900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d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elivery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8651441"/>
                  </a:ext>
                </a:extLst>
              </a:tr>
              <a:tr h="232950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Falling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Fall assessment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Care delivery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539868"/>
                  </a:ext>
                </a:extLst>
              </a:tr>
              <a:tr h="23295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2950"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="" xmlns:a16="http://schemas.microsoft.com/office/drawing/2014/main" id="{07492900-C84D-4E9A-872A-84199D304B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5884657"/>
              </p:ext>
            </p:extLst>
          </p:nvPr>
        </p:nvGraphicFramePr>
        <p:xfrm>
          <a:off x="6725812" y="3720928"/>
          <a:ext cx="2310684" cy="1443285"/>
        </p:xfrm>
        <a:graphic>
          <a:graphicData uri="http://schemas.openxmlformats.org/drawingml/2006/table">
            <a:tbl>
              <a:tblPr firstRow="1" firstCol="1" bandRow="1">
                <a:tableStyleId>{8FD4443E-F989-4FC4-A0C8-D5A2AF1F390B}</a:tableStyleId>
              </a:tblPr>
              <a:tblGrid>
                <a:gridCol w="798516">
                  <a:extLst>
                    <a:ext uri="{9D8B030D-6E8A-4147-A177-3AD203B41FA5}">
                      <a16:colId xmlns="" xmlns:a16="http://schemas.microsoft.com/office/drawing/2014/main" val="2001653474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654131103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3077943872"/>
                    </a:ext>
                  </a:extLst>
                </a:gridCol>
                <a:gridCol w="504056">
                  <a:extLst>
                    <a:ext uri="{9D8B030D-6E8A-4147-A177-3AD203B41FA5}">
                      <a16:colId xmlns="" xmlns:a16="http://schemas.microsoft.com/office/drawing/2014/main" val="3316848674"/>
                    </a:ext>
                  </a:extLst>
                </a:gridCol>
              </a:tblGrid>
              <a:tr h="237211"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10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ความเสี่ยง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2562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2563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2564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25797837"/>
                  </a:ext>
                </a:extLst>
              </a:tr>
              <a:tr h="27000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th-TH" sz="80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อัตราการเกิด </a:t>
                      </a:r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rupture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34479168"/>
                  </a:ext>
                </a:extLst>
              </a:tr>
              <a:tr h="27000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r>
                        <a:rPr lang="th-TH" sz="80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อัตราการปฏิบัติตาม</a:t>
                      </a:r>
                      <a:r>
                        <a:rPr lang="th-TH" sz="800" u="none" strike="noStrike" baseline="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800" u="none" strike="noStrike" baseline="0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ABO use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23848397"/>
                  </a:ext>
                </a:extLst>
              </a:tr>
              <a:tr h="27000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med error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17851195"/>
                  </a:ext>
                </a:extLst>
              </a:tr>
              <a:tr h="270008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falling 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u="none" strike="noStrike" dirty="0"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51435" marR="51435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13277742"/>
                  </a:ext>
                </a:extLst>
              </a:tr>
            </a:tbl>
          </a:graphicData>
        </a:graphic>
      </p:graphicFrame>
      <p:cxnSp>
        <p:nvCxnSpPr>
          <p:cNvPr id="2072" name="Curved Connector 2071"/>
          <p:cNvCxnSpPr/>
          <p:nvPr/>
        </p:nvCxnSpPr>
        <p:spPr>
          <a:xfrm rot="16200000" flipH="1">
            <a:off x="2599792" y="3263078"/>
            <a:ext cx="737075" cy="527567"/>
          </a:xfrm>
          <a:prstGeom prst="curved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urved Connector 44"/>
          <p:cNvCxnSpPr/>
          <p:nvPr/>
        </p:nvCxnSpPr>
        <p:spPr>
          <a:xfrm rot="16200000" flipV="1">
            <a:off x="5097312" y="2666214"/>
            <a:ext cx="552734" cy="432048"/>
          </a:xfrm>
          <a:prstGeom prst="curvedConnector3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988472" y="1430756"/>
            <a:ext cx="991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0000"/>
                </a:solidFill>
              </a:rPr>
              <a:t>ตัวอย่าง</a:t>
            </a:r>
            <a:endParaRPr lang="th-TH" sz="24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452320" y="1289665"/>
            <a:ext cx="1145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rgbClr val="FF0000"/>
                </a:solidFill>
              </a:rPr>
              <a:t>ตัวอย่าง</a:t>
            </a:r>
            <a:endParaRPr lang="th-TH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92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6022" y="188640"/>
            <a:ext cx="8637621" cy="500137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en-US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Proxy Disease </a:t>
            </a:r>
            <a:r>
              <a:rPr lang="th-TH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กับคุณภาพของขั้นตอนต่างๆ ในกระบวนการดูแลของ </a:t>
            </a: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CLT…….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799643"/>
              </p:ext>
            </p:extLst>
          </p:nvPr>
        </p:nvGraphicFramePr>
        <p:xfrm>
          <a:off x="444115" y="836712"/>
          <a:ext cx="8201434" cy="543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7112">
                  <a:extLst>
                    <a:ext uri="{9D8B030D-6E8A-4147-A177-3AD203B41FA5}">
                      <a16:colId xmlns="" xmlns:a16="http://schemas.microsoft.com/office/drawing/2014/main" val="358496683"/>
                    </a:ext>
                  </a:extLst>
                </a:gridCol>
                <a:gridCol w="1883391">
                  <a:extLst>
                    <a:ext uri="{9D8B030D-6E8A-4147-A177-3AD203B41FA5}">
                      <a16:colId xmlns="" xmlns:a16="http://schemas.microsoft.com/office/drawing/2014/main" val="1227165852"/>
                    </a:ext>
                  </a:extLst>
                </a:gridCol>
                <a:gridCol w="4380931">
                  <a:extLst>
                    <a:ext uri="{9D8B030D-6E8A-4147-A177-3AD203B41FA5}">
                      <a16:colId xmlns=""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กระบวนการ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โรค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มาตรการ/นวตกรรม เพื่อให้เกิดคุณภาพ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Access</a:t>
                      </a:r>
                      <a:r>
                        <a:rPr lang="en-US" sz="2100" baseline="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entry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Stroke, AMI, sepsis, </a:t>
                      </a:r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preg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with </a:t>
                      </a:r>
                      <a:r>
                        <a:rPr lang="en-US" sz="1200" baseline="0" dirty="0" err="1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with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AAA , trauma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International standard , fast tract, referral center, network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cs typeface="Browallia New" panose="020B0604020202020204" pitchFamily="34" charset="-34"/>
                        </a:rPr>
                        <a:t>Assessment</a:t>
                      </a:r>
                      <a:endParaRPr lang="en-US" sz="24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 …………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53553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Plan of care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CA….., KT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CMU Guideline,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standing GL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11759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Discharge planning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Palliative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32622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General Care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 of disease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Erruk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error,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Blood transfusion safety, Safe handover and transportation 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9491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Care of high risk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Severe sepsis, Respiratory failure</a:t>
                      </a:r>
                    </a:p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Multiple trauma</a:t>
                      </a:r>
                    </a:p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Organ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transplant 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77201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err="1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Anes</a:t>
                      </a: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procedure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Nutrition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CA, DM,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HT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Rehabilitation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Stroke, SCI,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chronic disease , musculoskeletal disease , 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Information</a:t>
                      </a:r>
                      <a:r>
                        <a:rPr lang="en-US" sz="2100" baseline="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&amp; empower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DM, Palliative, CA , HF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Continuity</a:t>
                      </a:r>
                      <a:r>
                        <a:rPr lang="en-US" sz="2100" baseline="0" dirty="0">
                          <a:effectLst/>
                          <a:latin typeface="Browallia New" panose="020B0604020202020204" pitchFamily="34" charset="-34"/>
                          <a:ea typeface="Calibri" panose="020F0502020204030204" pitchFamily="34" charset="0"/>
                          <a:cs typeface="Browallia New" panose="020B0604020202020204" pitchFamily="34" charset="-34"/>
                        </a:rPr>
                        <a:t> of care</a:t>
                      </a:r>
                      <a:endParaRPr lang="en-US" sz="2100" dirty="0">
                        <a:effectLst/>
                        <a:latin typeface="Browallia New" panose="020B0604020202020204" pitchFamily="34" charset="-34"/>
                        <a:ea typeface="Calibri" panose="020F0502020204030204" pitchFamily="34" charset="0"/>
                        <a:cs typeface="Browallia New" panose="020B0604020202020204" pitchFamily="34" charset="-34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DM, Palliative, CA </a:t>
                      </a:r>
                    </a:p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Organ transplant,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066238" y="3746942"/>
            <a:ext cx="136815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ตัวอย่าง</a:t>
            </a:r>
          </a:p>
        </p:txBody>
      </p:sp>
    </p:spTree>
    <p:extLst>
      <p:ext uri="{BB962C8B-B14F-4D97-AF65-F5344CB8AC3E}">
        <p14:creationId xmlns:p14="http://schemas.microsoft.com/office/powerpoint/2010/main" val="198013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99772" y="269726"/>
            <a:ext cx="4549964" cy="53091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/>
            <a:r>
              <a:rPr lang="th-TH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 New" panose="020B0604020202020204" pitchFamily="34" charset="-34"/>
                <a:ea typeface="Calibri" panose="020F0502020204030204" pitchFamily="34" charset="0"/>
                <a:cs typeface="Browallia New" panose="020B0604020202020204" pitchFamily="34" charset="-34"/>
              </a:rPr>
              <a:t>การพัฒนาคุณภาพ การวิจัย นวตกรรม</a:t>
            </a:r>
            <a:endParaRPr lang="en-US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 New" panose="020B0604020202020204" pitchFamily="34" charset="-34"/>
              <a:ea typeface="Calibri" panose="020F0502020204030204" pitchFamily="34" charset="0"/>
              <a:cs typeface="Browallia New" panose="020B0604020202020204" pitchFamily="34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344816"/>
              </p:ext>
            </p:extLst>
          </p:nvPr>
        </p:nvGraphicFramePr>
        <p:xfrm>
          <a:off x="423951" y="980629"/>
          <a:ext cx="8337912" cy="285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088">
                  <a:extLst>
                    <a:ext uri="{9D8B030D-6E8A-4147-A177-3AD203B41FA5}">
                      <a16:colId xmlns="" xmlns:a16="http://schemas.microsoft.com/office/drawing/2014/main" val="1433615822"/>
                    </a:ext>
                  </a:extLst>
                </a:gridCol>
                <a:gridCol w="1705970">
                  <a:extLst>
                    <a:ext uri="{9D8B030D-6E8A-4147-A177-3AD203B41FA5}">
                      <a16:colId xmlns="" xmlns:a16="http://schemas.microsoft.com/office/drawing/2014/main" val="358496683"/>
                    </a:ext>
                  </a:extLst>
                </a:gridCol>
                <a:gridCol w="2697183">
                  <a:extLst>
                    <a:ext uri="{9D8B030D-6E8A-4147-A177-3AD203B41FA5}">
                      <a16:colId xmlns="" xmlns:a16="http://schemas.microsoft.com/office/drawing/2014/main" val="1227165852"/>
                    </a:ext>
                  </a:extLst>
                </a:gridCol>
                <a:gridCol w="2461671">
                  <a:extLst>
                    <a:ext uri="{9D8B030D-6E8A-4147-A177-3AD203B41FA5}">
                      <a16:colId xmlns="" xmlns:a16="http://schemas.microsoft.com/office/drawing/2014/main" val="27189318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ชื่อเรื่อง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เป้าหมาย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การพัฒนา/</a:t>
                      </a:r>
                      <a:r>
                        <a:rPr lang="th-TH" sz="1200" baseline="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การวิจัย/ นวตกรรม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dirty="0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ผลลัพธ์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55643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ผลของการใช้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cold pack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Reduce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suffering 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การวิจัย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ความพึงพอใจต่อการจัดการอาการปวดมากกว่า</a:t>
                      </a:r>
                      <a:r>
                        <a:rPr lang="th-TH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80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88585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Err</a:t>
                      </a:r>
                      <a:r>
                        <a:rPr lang="en-US" sz="1200" baseline="0" dirty="0" err="1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uk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error 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Reduce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medication error 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CQI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จำนวนความผิดพลาดในการบริหารยา ลดลง</a:t>
                      </a:r>
                      <a:r>
                        <a:rPr lang="th-TH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10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2716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h-TH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ถุงตวงเลือด</a:t>
                      </a:r>
                      <a:r>
                        <a:rPr lang="th-TH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Effective blood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loss collecting 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นวัตกรรม 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 hypovolemic shock in normal labor 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93182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DSC ……………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Excellent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outcome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การพัฒนา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th-TH" sz="120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ได้รับการรับรอง</a:t>
                      </a:r>
                      <a:r>
                        <a:rPr lang="th-TH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200" baseline="0" dirty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DSC</a:t>
                      </a:r>
                      <a:endParaRPr lang="en-US" sz="12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23715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58651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4539868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27984" y="3126179"/>
            <a:ext cx="1368152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ตัวอย่าง</a:t>
            </a:r>
          </a:p>
        </p:txBody>
      </p:sp>
    </p:spTree>
    <p:extLst>
      <p:ext uri="{BB962C8B-B14F-4D97-AF65-F5344CB8AC3E}">
        <p14:creationId xmlns:p14="http://schemas.microsoft.com/office/powerpoint/2010/main" val="359046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706" y="1268760"/>
            <a:ext cx="5944643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ผลลัพธ์การดูแลผู้ป่วยของ </a:t>
            </a:r>
            <a:r>
              <a:rPr lang="en-US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CLT………</a:t>
            </a:r>
            <a:endParaRPr lang="th-TH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268895"/>
            <a:ext cx="3096344" cy="452596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000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ผลลัพธ์</a:t>
            </a:r>
            <a:r>
              <a:rPr lang="th-TH" sz="20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การดูแลผู้ป่วย ที่สอดคล้องกับตัวชี้วัด ใน </a:t>
            </a:r>
            <a:r>
              <a:rPr lang="en-US" sz="20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slide </a:t>
            </a:r>
            <a:r>
              <a:rPr lang="th-TH" sz="20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 </a:t>
            </a:r>
            <a:r>
              <a:rPr lang="th-TH" sz="2000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(</a:t>
            </a:r>
            <a:r>
              <a:rPr lang="th-TH" sz="20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แนวโน้มอย่างน้อย 3 ปี) (เตรียมตัวอย่าง </a:t>
            </a:r>
            <a:r>
              <a:rPr lang="en-US" sz="20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performance improvement </a:t>
            </a:r>
            <a:r>
              <a:rPr lang="th-TH" sz="20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ไว้ </a:t>
            </a:r>
            <a:r>
              <a:rPr lang="en-US" sz="20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1-2</a:t>
            </a:r>
            <a:r>
              <a:rPr lang="th-TH" sz="20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story) </a:t>
            </a:r>
          </a:p>
          <a:p>
            <a:pPr marL="0" indent="0">
              <a:buNone/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2. ผลลัพธ์ความปลอดภัย (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9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มาตรฐานสำคัญจำเป็น) ตามบริบท</a:t>
            </a:r>
          </a:p>
          <a:p>
            <a:pPr marL="0" indent="0">
              <a:buNone/>
            </a:pP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ผลการ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monitor </a:t>
            </a: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ที่แสดงว่ามี 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risk awareness </a:t>
            </a: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 9 มาตรฐานสำคัญจำเป็น</a:t>
            </a:r>
            <a:endParaRPr lang="th-TH" sz="2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" name="Curved Connector 4"/>
          <p:cNvCxnSpPr/>
          <p:nvPr/>
        </p:nvCxnSpPr>
        <p:spPr>
          <a:xfrm flipV="1">
            <a:off x="2411760" y="3933056"/>
            <a:ext cx="1080120" cy="1008112"/>
          </a:xfrm>
          <a:prstGeom prst="curvedConnector3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9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47CC68D-8441-462D-97E1-2DE2099A5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64807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th-TH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การดำเนินการตาม</a:t>
            </a:r>
            <a:r>
              <a:rPr lang="th-TH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ข้อเสนอแนะด้านระบบยา ของ 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CLT……</a:t>
            </a:r>
            <a:endParaRPr lang="th-TH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="" xmlns:a16="http://schemas.microsoft.com/office/drawing/2014/main" id="{06FCD514-DE03-4A1A-82DF-18D4FE5825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6692091"/>
              </p:ext>
            </p:extLst>
          </p:nvPr>
        </p:nvGraphicFramePr>
        <p:xfrm>
          <a:off x="107505" y="980728"/>
          <a:ext cx="8964487" cy="55016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5">
                  <a:extLst>
                    <a:ext uri="{9D8B030D-6E8A-4147-A177-3AD203B41FA5}">
                      <a16:colId xmlns="" xmlns:a16="http://schemas.microsoft.com/office/drawing/2014/main" val="1537096747"/>
                    </a:ext>
                  </a:extLst>
                </a:gridCol>
                <a:gridCol w="2361661">
                  <a:extLst>
                    <a:ext uri="{9D8B030D-6E8A-4147-A177-3AD203B41FA5}">
                      <a16:colId xmlns="" xmlns:a16="http://schemas.microsoft.com/office/drawing/2014/main" val="4070937877"/>
                    </a:ext>
                  </a:extLst>
                </a:gridCol>
                <a:gridCol w="1792897">
                  <a:extLst>
                    <a:ext uri="{9D8B030D-6E8A-4147-A177-3AD203B41FA5}">
                      <a16:colId xmlns="" xmlns:a16="http://schemas.microsoft.com/office/drawing/2014/main" val="3964308659"/>
                    </a:ext>
                  </a:extLst>
                </a:gridCol>
                <a:gridCol w="1792897">
                  <a:extLst>
                    <a:ext uri="{9D8B030D-6E8A-4147-A177-3AD203B41FA5}">
                      <a16:colId xmlns="" xmlns:a16="http://schemas.microsoft.com/office/drawing/2014/main" val="3214078401"/>
                    </a:ext>
                  </a:extLst>
                </a:gridCol>
                <a:gridCol w="1792897"/>
              </a:tblGrid>
              <a:tr h="60306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CLT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Verify by pharmacist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fully EMR</a:t>
                      </a:r>
                      <a:endParaRPr lang="th-TH" sz="16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ผลลัพธ์ความปลอดภัยด้านยา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/>
                        <a:t>ยาเคมีบำบัด</a:t>
                      </a:r>
                      <a:endParaRPr lang="th-TH" sz="16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21968494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Med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 </a:t>
                      </a:r>
                      <a:r>
                        <a:rPr lang="th-TH" sz="1200" b="1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ผป</a:t>
                      </a:r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ที่ใช้ยา </a:t>
                      </a:r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warfarin </a:t>
                      </a:r>
                    </a:p>
                    <a:p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ในหอผู้ป่วย </a:t>
                      </a:r>
                      <a:r>
                        <a:rPr lang="th-TH" sz="1200" b="1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อช</a:t>
                      </a:r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.3</a:t>
                      </a:r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และจะขยายผลไปทุกหอ ในเดือน </a:t>
                      </a:r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……</a:t>
                      </a:r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ในหอ </a:t>
                      </a:r>
                      <a:r>
                        <a:rPr lang="th-TH" sz="1200" b="1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ผป</a:t>
                      </a:r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……??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th-TH" sz="1400" b="1" dirty="0" smtClean="0"/>
                    </a:p>
                    <a:p>
                      <a:pPr marL="285750" indent="-285750" algn="l">
                        <a:buFontTx/>
                        <a:buChar char="-"/>
                      </a:pPr>
                      <a:endParaRPr lang="th-TH" sz="1400" b="1" dirty="0" smtClean="0"/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2000" b="1" dirty="0" smtClean="0"/>
                        <a:t>- การเฝ้า / ผลการเฝ้าระวัง </a:t>
                      </a:r>
                      <a:r>
                        <a:rPr lang="en-US" sz="2000" b="1" dirty="0" smtClean="0"/>
                        <a:t>ADR</a:t>
                      </a:r>
                      <a:r>
                        <a:rPr lang="th-TH" sz="2000" b="1" baseline="0" dirty="0" smtClean="0"/>
                        <a:t> ในผู้ป่วยที่ได้รับเคมีบำบัด (ยาที่เราผลิต)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th-TH" sz="2000" b="1" dirty="0" smtClean="0"/>
                        <a:t>- การบริหารจัดการขยะเคมีบำบัด</a:t>
                      </a:r>
                      <a:r>
                        <a:rPr lang="th-TH" sz="2000" b="1" baseline="0" dirty="0" smtClean="0"/>
                        <a:t> ที่หน้างาน</a:t>
                      </a:r>
                      <a:endParaRPr lang="th-TH" sz="20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98278357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Surg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นำร่อง ที่ </a:t>
                      </a:r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………….</a:t>
                      </a:r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รอประเมินผล และจะ</a:t>
                      </a:r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implement </a:t>
                      </a:r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ทั้งหมด ใน เดือน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รอทรัพยากร จะดำเนินการในเดือน</a:t>
                      </a:r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……</a:t>
                      </a:r>
                      <a:r>
                        <a:rPr lang="th-TH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8595138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OB &amp; Gyn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9871467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Ped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8553705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Orthopedic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05872655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Eye</a:t>
                      </a: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/</a:t>
                      </a:r>
                      <a:r>
                        <a:rPr lang="th-TH" sz="1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200" b="1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ENT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ในหอ </a:t>
                      </a:r>
                      <a:r>
                        <a:rPr lang="th-TH" sz="12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ผป</a:t>
                      </a:r>
                      <a:r>
                        <a:rPr lang="th-TH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……??</a:t>
                      </a:r>
                      <a:endParaRPr lang="th-TH" sz="12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12337160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Psy</a:t>
                      </a:r>
                      <a:r>
                        <a:rPr lang="en-US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/Rehab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92807571"/>
                  </a:ext>
                </a:extLst>
              </a:tr>
              <a:tr h="60306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Emergency medicine</a:t>
                      </a:r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sz="12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th-TH" sz="2000" b="1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24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/>
          <a:lstStyle/>
          <a:p>
            <a:r>
              <a:rPr lang="en-US" b="1" dirty="0">
                <a:latin typeface="TH SarabunPSK" pitchFamily="34" charset="-34"/>
                <a:cs typeface="TH SarabunPSK" pitchFamily="34" charset="-34"/>
              </a:rPr>
              <a:t>Driver diagram </a:t>
            </a:r>
            <a:r>
              <a:rPr lang="th-TH" b="1" dirty="0">
                <a:latin typeface="TH SarabunPSK" pitchFamily="34" charset="-34"/>
                <a:cs typeface="TH SarabunPSK" pitchFamily="34" charset="-34"/>
              </a:rPr>
              <a:t>โรคต่างๆ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ใน </a:t>
            </a:r>
            <a:r>
              <a:rPr lang="en-US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CLT…………..</a:t>
            </a:r>
            <a:endParaRPr lang="th-TH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6051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862</Words>
  <Application>Microsoft Office PowerPoint</Application>
  <PresentationFormat>On-screen Show (4:3)</PresentationFormat>
  <Paragraphs>283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Template CLT presentation </vt:lpstr>
      <vt:lpstr>PowerPoint Presentation</vt:lpstr>
      <vt:lpstr>PowerPoint Presentation</vt:lpstr>
      <vt:lpstr>ความเสี่ยงและมาตรการป้องกัน ของ CLT ……………</vt:lpstr>
      <vt:lpstr>PowerPoint Presentation</vt:lpstr>
      <vt:lpstr>PowerPoint Presentation</vt:lpstr>
      <vt:lpstr>ผลลัพธ์การดูแลผู้ป่วยของ CLT………</vt:lpstr>
      <vt:lpstr>การดำเนินการตามข้อเสนอแนะด้านระบบยา ของ CLT……</vt:lpstr>
      <vt:lpstr>Driver diagram โรคต่างๆ ใน CLT…………..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CLT presentation</dc:title>
  <dc:creator>host1</dc:creator>
  <cp:lastModifiedBy>host1</cp:lastModifiedBy>
  <cp:revision>28</cp:revision>
  <dcterms:created xsi:type="dcterms:W3CDTF">2021-03-03T04:32:39Z</dcterms:created>
  <dcterms:modified xsi:type="dcterms:W3CDTF">2021-03-18T04:06:57Z</dcterms:modified>
</cp:coreProperties>
</file>