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5" r:id="rId3"/>
    <p:sldId id="276" r:id="rId4"/>
    <p:sldId id="277" r:id="rId5"/>
    <p:sldId id="280" r:id="rId6"/>
    <p:sldId id="281" r:id="rId7"/>
    <p:sldId id="278" r:id="rId8"/>
    <p:sldId id="283" r:id="rId9"/>
    <p:sldId id="284" r:id="rId10"/>
    <p:sldId id="286" r:id="rId11"/>
    <p:sldId id="285" r:id="rId12"/>
    <p:sldId id="259" r:id="rId13"/>
    <p:sldId id="287" r:id="rId14"/>
    <p:sldId id="288" r:id="rId15"/>
    <p:sldId id="289" r:id="rId16"/>
    <p:sldId id="260" r:id="rId17"/>
    <p:sldId id="261" r:id="rId18"/>
    <p:sldId id="262" r:id="rId19"/>
    <p:sldId id="291" r:id="rId20"/>
    <p:sldId id="292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3" r:id="rId29"/>
    <p:sldId id="304" r:id="rId30"/>
    <p:sldId id="263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305" r:id="rId42"/>
    <p:sldId id="307" r:id="rId43"/>
    <p:sldId id="30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99FF"/>
    <a:srgbClr val="008000"/>
    <a:srgbClr val="00CC0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11DAD-4373-44F2-A166-A868D5E409B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0D155-4374-441F-AFE4-2731E8D9775F}">
      <dgm:prSet phldrT="[Text]"/>
      <dgm:spPr>
        <a:ln w="38100"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r>
            <a:rPr lang="en-US" dirty="0">
              <a:latin typeface="TH Krub" panose="02000506040000020004" pitchFamily="2" charset="-34"/>
              <a:cs typeface="TH Krub" panose="02000506040000020004" pitchFamily="2" charset="-34"/>
            </a:rPr>
            <a:t>1.</a:t>
          </a:r>
          <a:r>
            <a:rPr lang="th-TH" dirty="0">
              <a:latin typeface="TH Krub" panose="02000506040000020004" pitchFamily="2" charset="-34"/>
              <a:cs typeface="TH Krub" panose="02000506040000020004" pitchFamily="2" charset="-34"/>
            </a:rPr>
            <a:t>ประเมินภาวะโภชนาการ</a:t>
          </a:r>
          <a:endParaRPr lang="en-US" dirty="0"/>
        </a:p>
      </dgm:t>
    </dgm:pt>
    <dgm:pt modelId="{F5DF5762-5371-49B1-AC95-BE7570BF3276}" type="parTrans" cxnId="{BE3E859A-3767-4D61-81C2-E462220CA4F2}">
      <dgm:prSet/>
      <dgm:spPr/>
      <dgm:t>
        <a:bodyPr/>
        <a:lstStyle/>
        <a:p>
          <a:endParaRPr lang="en-US"/>
        </a:p>
      </dgm:t>
    </dgm:pt>
    <dgm:pt modelId="{1D120D49-C6BD-4419-99F6-9F4214BC8221}" type="sibTrans" cxnId="{BE3E859A-3767-4D61-81C2-E462220CA4F2}">
      <dgm:prSet/>
      <dgm:spPr/>
      <dgm:t>
        <a:bodyPr/>
        <a:lstStyle/>
        <a:p>
          <a:endParaRPr lang="en-US"/>
        </a:p>
      </dgm:t>
    </dgm:pt>
    <dgm:pt modelId="{4C1FCE04-6D03-43A2-9FC0-4BEFDE117165}">
      <dgm:prSet phldrT="[Text]"/>
      <dgm:spPr>
        <a:ln w="38100"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H Krub" panose="02000506040000020004" pitchFamily="2" charset="-34"/>
              <a:cs typeface="TH Krub" panose="02000506040000020004" pitchFamily="2" charset="-34"/>
            </a:rPr>
            <a:t>3.</a:t>
          </a:r>
          <a:r>
            <a:rPr lang="th-TH" sz="1800" dirty="0">
              <a:latin typeface="TH Krub" panose="02000506040000020004" pitchFamily="2" charset="-34"/>
              <a:cs typeface="TH Krub" panose="02000506040000020004" pitchFamily="2" charset="-34"/>
            </a:rPr>
            <a:t>กำหนดสัดส่วนอาหารจากการคำนวณพลังงาน</a:t>
          </a:r>
          <a:endParaRPr lang="en-US" sz="1800" dirty="0">
            <a:latin typeface="TH Krub" panose="02000506040000020004" pitchFamily="2" charset="-34"/>
            <a:cs typeface="TH Krub" panose="02000506040000020004" pitchFamily="2" charset="-34"/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B54F7B1-3359-4A9D-9005-F8BFD7158C7E}" type="parTrans" cxnId="{96BED209-9510-45DB-88A7-10F13029F321}">
      <dgm:prSet/>
      <dgm:spPr/>
      <dgm:t>
        <a:bodyPr/>
        <a:lstStyle/>
        <a:p>
          <a:endParaRPr lang="en-US"/>
        </a:p>
      </dgm:t>
    </dgm:pt>
    <dgm:pt modelId="{FBAAFE8E-4886-40BD-B51B-77A49703E812}" type="sibTrans" cxnId="{96BED209-9510-45DB-88A7-10F13029F321}">
      <dgm:prSet/>
      <dgm:spPr/>
      <dgm:t>
        <a:bodyPr/>
        <a:lstStyle/>
        <a:p>
          <a:endParaRPr lang="en-US"/>
        </a:p>
      </dgm:t>
    </dgm:pt>
    <dgm:pt modelId="{64B3F4A4-669B-4206-AA79-51847932BD43}">
      <dgm:prSet phldrT="[Text]"/>
      <dgm:spPr>
        <a:ln w="38100"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H Krub" panose="02000506040000020004" pitchFamily="2" charset="-34"/>
              <a:cs typeface="TH Krub" panose="02000506040000020004" pitchFamily="2" charset="-34"/>
            </a:rPr>
            <a:t>2. </a:t>
          </a:r>
          <a:r>
            <a:rPr lang="th-TH" sz="1800" dirty="0">
              <a:latin typeface="TH Krub" panose="02000506040000020004" pitchFamily="2" charset="-34"/>
              <a:cs typeface="TH Krub" panose="02000506040000020004" pitchFamily="2" charset="-34"/>
            </a:rPr>
            <a:t>คำนวณพลังงานที่ร่างกายต้องการต่อวัน</a:t>
          </a:r>
          <a:endParaRPr lang="en-US" sz="1800" dirty="0">
            <a:latin typeface="TH Krub" panose="02000506040000020004" pitchFamily="2" charset="-34"/>
            <a:cs typeface="TH Krub" panose="02000506040000020004" pitchFamily="2" charset="-34"/>
          </a:endParaRP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F1BBF334-365B-40F4-97BF-AD227DA4490F}" type="parTrans" cxnId="{499B2B85-2D7A-493D-A10E-A142E9BC96C6}">
      <dgm:prSet/>
      <dgm:spPr/>
      <dgm:t>
        <a:bodyPr/>
        <a:lstStyle/>
        <a:p>
          <a:endParaRPr lang="en-US"/>
        </a:p>
      </dgm:t>
    </dgm:pt>
    <dgm:pt modelId="{AD23205F-B540-4850-B6B6-A50A0990BB4D}" type="sibTrans" cxnId="{499B2B85-2D7A-493D-A10E-A142E9BC96C6}">
      <dgm:prSet/>
      <dgm:spPr/>
      <dgm:t>
        <a:bodyPr/>
        <a:lstStyle/>
        <a:p>
          <a:endParaRPr lang="en-US"/>
        </a:p>
      </dgm:t>
    </dgm:pt>
    <dgm:pt modelId="{F45EE11B-0251-4C1C-A6FA-2A067C9DAD92}">
      <dgm:prSet/>
      <dgm:spPr>
        <a:ln w="38100">
          <a:solidFill>
            <a:schemeClr val="bg1">
              <a:lumMod val="50000"/>
            </a:schemeClr>
          </a:solidFill>
          <a:prstDash val="sysDash"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latin typeface="TH Krub" panose="02000506040000020004" pitchFamily="2" charset="-34"/>
              <a:cs typeface="TH Krub" panose="02000506040000020004" pitchFamily="2" charset="-34"/>
            </a:rPr>
            <a:t>4.</a:t>
          </a:r>
          <a:r>
            <a:rPr lang="th-TH" sz="1800" dirty="0">
              <a:latin typeface="TH Krub" panose="02000506040000020004" pitchFamily="2" charset="-34"/>
              <a:cs typeface="TH Krub" panose="02000506040000020004" pitchFamily="2" charset="-34"/>
            </a:rPr>
            <a:t>ให้คำแนะนำด้านโภชนาการตามสัดส่วนที่กำหนด</a:t>
          </a:r>
          <a:endParaRPr lang="en-US" sz="1800" dirty="0">
            <a:latin typeface="TH Krub" panose="02000506040000020004" pitchFamily="2" charset="-34"/>
            <a:cs typeface="TH Krub" panose="02000506040000020004" pitchFamily="2" charset="-34"/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6E52B669-3273-4721-9A7C-9B404D9D03EB}" type="parTrans" cxnId="{E148BEDE-E0D8-4ECD-B917-BB067F3FBACA}">
      <dgm:prSet/>
      <dgm:spPr/>
      <dgm:t>
        <a:bodyPr/>
        <a:lstStyle/>
        <a:p>
          <a:endParaRPr lang="en-US"/>
        </a:p>
      </dgm:t>
    </dgm:pt>
    <dgm:pt modelId="{8634F305-7A02-4A86-8F73-F142DE88C63A}" type="sibTrans" cxnId="{E148BEDE-E0D8-4ECD-B917-BB067F3FBACA}">
      <dgm:prSet/>
      <dgm:spPr/>
      <dgm:t>
        <a:bodyPr/>
        <a:lstStyle/>
        <a:p>
          <a:endParaRPr lang="en-US"/>
        </a:p>
      </dgm:t>
    </dgm:pt>
    <dgm:pt modelId="{AFCF1AE3-B697-4F43-8EA7-C2B808DBBBE9}" type="pres">
      <dgm:prSet presAssocID="{E3511DAD-4373-44F2-A166-A868D5E409B3}" presName="Name0" presStyleCnt="0">
        <dgm:presLayoutVars>
          <dgm:dir/>
          <dgm:resizeHandles val="exact"/>
        </dgm:presLayoutVars>
      </dgm:prSet>
      <dgm:spPr/>
    </dgm:pt>
    <dgm:pt modelId="{C8E83C28-FCC9-4277-98BC-48176CD7B80D}" type="pres">
      <dgm:prSet presAssocID="{8850D155-4374-441F-AFE4-2731E8D9775F}" presName="composite" presStyleCnt="0"/>
      <dgm:spPr/>
    </dgm:pt>
    <dgm:pt modelId="{9FABDAB8-861D-4504-9B7B-AA06EF903EFD}" type="pres">
      <dgm:prSet presAssocID="{8850D155-4374-441F-AFE4-2731E8D9775F}" presName="rect1" presStyleLbl="trAlignAcc1" presStyleIdx="0" presStyleCnt="4">
        <dgm:presLayoutVars>
          <dgm:bulletEnabled val="1"/>
        </dgm:presLayoutVars>
      </dgm:prSet>
      <dgm:spPr/>
    </dgm:pt>
    <dgm:pt modelId="{129316C6-0E75-41EC-A2CF-BF99AA4AF6FC}" type="pres">
      <dgm:prSet presAssocID="{8850D155-4374-441F-AFE4-2731E8D9775F}" presName="rect2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D1E6FA8-4B05-4D8B-910C-DB8BABA55109}" type="pres">
      <dgm:prSet presAssocID="{1D120D49-C6BD-4419-99F6-9F4214BC8221}" presName="sibTrans" presStyleCnt="0"/>
      <dgm:spPr/>
    </dgm:pt>
    <dgm:pt modelId="{10F19DA1-E749-43C5-B0F5-62C2EB94542D}" type="pres">
      <dgm:prSet presAssocID="{4C1FCE04-6D03-43A2-9FC0-4BEFDE117165}" presName="composite" presStyleCnt="0"/>
      <dgm:spPr/>
    </dgm:pt>
    <dgm:pt modelId="{FF6848A1-6EB9-40ED-B569-1C2064BF760A}" type="pres">
      <dgm:prSet presAssocID="{4C1FCE04-6D03-43A2-9FC0-4BEFDE117165}" presName="rect1" presStyleLbl="trAlignAcc1" presStyleIdx="1" presStyleCnt="4">
        <dgm:presLayoutVars>
          <dgm:bulletEnabled val="1"/>
        </dgm:presLayoutVars>
      </dgm:prSet>
      <dgm:spPr/>
    </dgm:pt>
    <dgm:pt modelId="{55D5880D-D3DC-467E-8944-C218790EB389}" type="pres">
      <dgm:prSet presAssocID="{4C1FCE04-6D03-43A2-9FC0-4BEFDE117165}" presName="rect2" presStyleLbl="fgImgPlace1" presStyleIdx="1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E889186-732D-4E98-B457-59C3805E5F3A}" type="pres">
      <dgm:prSet presAssocID="{FBAAFE8E-4886-40BD-B51B-77A49703E812}" presName="sibTrans" presStyleCnt="0"/>
      <dgm:spPr/>
    </dgm:pt>
    <dgm:pt modelId="{0BA942A6-4660-42D3-B95A-CF55038A5BA7}" type="pres">
      <dgm:prSet presAssocID="{64B3F4A4-669B-4206-AA79-51847932BD43}" presName="composite" presStyleCnt="0"/>
      <dgm:spPr/>
    </dgm:pt>
    <dgm:pt modelId="{B40C145F-DA3E-4C1F-80C5-C09394A2F157}" type="pres">
      <dgm:prSet presAssocID="{64B3F4A4-669B-4206-AA79-51847932BD43}" presName="rect1" presStyleLbl="trAlignAcc1" presStyleIdx="2" presStyleCnt="4" custLinFactNeighborX="621" custLinFactNeighborY="-1324">
        <dgm:presLayoutVars>
          <dgm:bulletEnabled val="1"/>
        </dgm:presLayoutVars>
      </dgm:prSet>
      <dgm:spPr/>
    </dgm:pt>
    <dgm:pt modelId="{CDBC54BA-08FA-4A65-833D-018764BF07F2}" type="pres">
      <dgm:prSet presAssocID="{64B3F4A4-669B-4206-AA79-51847932BD43}" presName="rect2" presStyleLbl="fgImgPlace1" presStyleIdx="2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0C309E-B893-4F5E-9D5C-E9AC984C7B55}" type="pres">
      <dgm:prSet presAssocID="{AD23205F-B540-4850-B6B6-A50A0990BB4D}" presName="sibTrans" presStyleCnt="0"/>
      <dgm:spPr/>
    </dgm:pt>
    <dgm:pt modelId="{2B838F29-AAC6-45B8-88CC-7404EDDD469E}" type="pres">
      <dgm:prSet presAssocID="{F45EE11B-0251-4C1C-A6FA-2A067C9DAD92}" presName="composite" presStyleCnt="0"/>
      <dgm:spPr/>
    </dgm:pt>
    <dgm:pt modelId="{031AD055-BF85-4363-AF5F-54F60F5121E4}" type="pres">
      <dgm:prSet presAssocID="{F45EE11B-0251-4C1C-A6FA-2A067C9DAD92}" presName="rect1" presStyleLbl="trAlignAcc1" presStyleIdx="3" presStyleCnt="4">
        <dgm:presLayoutVars>
          <dgm:bulletEnabled val="1"/>
        </dgm:presLayoutVars>
      </dgm:prSet>
      <dgm:spPr/>
    </dgm:pt>
    <dgm:pt modelId="{03CFD2B9-7576-4BB6-B46D-9B06AB28FD33}" type="pres">
      <dgm:prSet presAssocID="{F45EE11B-0251-4C1C-A6FA-2A067C9DAD92}" presName="rect2" presStyleLbl="fgImgPlace1" presStyleIdx="3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52D94908-A5E8-4729-98AA-B6448D156F0E}" type="presOf" srcId="{64B3F4A4-669B-4206-AA79-51847932BD43}" destId="{B40C145F-DA3E-4C1F-80C5-C09394A2F157}" srcOrd="0" destOrd="0" presId="urn:microsoft.com/office/officeart/2008/layout/PictureStrips"/>
    <dgm:cxn modelId="{96BED209-9510-45DB-88A7-10F13029F321}" srcId="{E3511DAD-4373-44F2-A166-A868D5E409B3}" destId="{4C1FCE04-6D03-43A2-9FC0-4BEFDE117165}" srcOrd="1" destOrd="0" parTransId="{BB54F7B1-3359-4A9D-9005-F8BFD7158C7E}" sibTransId="{FBAAFE8E-4886-40BD-B51B-77A49703E812}"/>
    <dgm:cxn modelId="{8E494B0C-6329-439C-A5DF-FF6CFF346979}" type="presOf" srcId="{E3511DAD-4373-44F2-A166-A868D5E409B3}" destId="{AFCF1AE3-B697-4F43-8EA7-C2B808DBBBE9}" srcOrd="0" destOrd="0" presId="urn:microsoft.com/office/officeart/2008/layout/PictureStrips"/>
    <dgm:cxn modelId="{8B4EFC65-9997-47E0-9683-6CB3024B1A1B}" type="presOf" srcId="{4C1FCE04-6D03-43A2-9FC0-4BEFDE117165}" destId="{FF6848A1-6EB9-40ED-B569-1C2064BF760A}" srcOrd="0" destOrd="0" presId="urn:microsoft.com/office/officeart/2008/layout/PictureStrips"/>
    <dgm:cxn modelId="{5D912B4F-301F-46BF-ADED-B336AC71A66F}" type="presOf" srcId="{8850D155-4374-441F-AFE4-2731E8D9775F}" destId="{9FABDAB8-861D-4504-9B7B-AA06EF903EFD}" srcOrd="0" destOrd="0" presId="urn:microsoft.com/office/officeart/2008/layout/PictureStrips"/>
    <dgm:cxn modelId="{499B2B85-2D7A-493D-A10E-A142E9BC96C6}" srcId="{E3511DAD-4373-44F2-A166-A868D5E409B3}" destId="{64B3F4A4-669B-4206-AA79-51847932BD43}" srcOrd="2" destOrd="0" parTransId="{F1BBF334-365B-40F4-97BF-AD227DA4490F}" sibTransId="{AD23205F-B540-4850-B6B6-A50A0990BB4D}"/>
    <dgm:cxn modelId="{BE3E859A-3767-4D61-81C2-E462220CA4F2}" srcId="{E3511DAD-4373-44F2-A166-A868D5E409B3}" destId="{8850D155-4374-441F-AFE4-2731E8D9775F}" srcOrd="0" destOrd="0" parTransId="{F5DF5762-5371-49B1-AC95-BE7570BF3276}" sibTransId="{1D120D49-C6BD-4419-99F6-9F4214BC8221}"/>
    <dgm:cxn modelId="{E148BEDE-E0D8-4ECD-B917-BB067F3FBACA}" srcId="{E3511DAD-4373-44F2-A166-A868D5E409B3}" destId="{F45EE11B-0251-4C1C-A6FA-2A067C9DAD92}" srcOrd="3" destOrd="0" parTransId="{6E52B669-3273-4721-9A7C-9B404D9D03EB}" sibTransId="{8634F305-7A02-4A86-8F73-F142DE88C63A}"/>
    <dgm:cxn modelId="{5B3888E2-DB98-49CF-9086-5064842DB8BD}" type="presOf" srcId="{F45EE11B-0251-4C1C-A6FA-2A067C9DAD92}" destId="{031AD055-BF85-4363-AF5F-54F60F5121E4}" srcOrd="0" destOrd="0" presId="urn:microsoft.com/office/officeart/2008/layout/PictureStrips"/>
    <dgm:cxn modelId="{E238CF06-1F9F-4DF8-82F9-230899B9ECA4}" type="presParOf" srcId="{AFCF1AE3-B697-4F43-8EA7-C2B808DBBBE9}" destId="{C8E83C28-FCC9-4277-98BC-48176CD7B80D}" srcOrd="0" destOrd="0" presId="urn:microsoft.com/office/officeart/2008/layout/PictureStrips"/>
    <dgm:cxn modelId="{FC1681E8-4D03-41FF-90FE-B2EB0C4A7F2D}" type="presParOf" srcId="{C8E83C28-FCC9-4277-98BC-48176CD7B80D}" destId="{9FABDAB8-861D-4504-9B7B-AA06EF903EFD}" srcOrd="0" destOrd="0" presId="urn:microsoft.com/office/officeart/2008/layout/PictureStrips"/>
    <dgm:cxn modelId="{2365868E-648A-45C6-9873-CD8E53640F80}" type="presParOf" srcId="{C8E83C28-FCC9-4277-98BC-48176CD7B80D}" destId="{129316C6-0E75-41EC-A2CF-BF99AA4AF6FC}" srcOrd="1" destOrd="0" presId="urn:microsoft.com/office/officeart/2008/layout/PictureStrips"/>
    <dgm:cxn modelId="{88ED9EA3-4940-4216-B60E-FFFADA3664FB}" type="presParOf" srcId="{AFCF1AE3-B697-4F43-8EA7-C2B808DBBBE9}" destId="{1D1E6FA8-4B05-4D8B-910C-DB8BABA55109}" srcOrd="1" destOrd="0" presId="urn:microsoft.com/office/officeart/2008/layout/PictureStrips"/>
    <dgm:cxn modelId="{AB96EA8C-E2DC-4CA9-9D89-E56F61BABA82}" type="presParOf" srcId="{AFCF1AE3-B697-4F43-8EA7-C2B808DBBBE9}" destId="{10F19DA1-E749-43C5-B0F5-62C2EB94542D}" srcOrd="2" destOrd="0" presId="urn:microsoft.com/office/officeart/2008/layout/PictureStrips"/>
    <dgm:cxn modelId="{47E31C9C-662B-45C9-9B58-599437D4EE1C}" type="presParOf" srcId="{10F19DA1-E749-43C5-B0F5-62C2EB94542D}" destId="{FF6848A1-6EB9-40ED-B569-1C2064BF760A}" srcOrd="0" destOrd="0" presId="urn:microsoft.com/office/officeart/2008/layout/PictureStrips"/>
    <dgm:cxn modelId="{3CDD15C9-F69B-433A-AB1C-E0416304D481}" type="presParOf" srcId="{10F19DA1-E749-43C5-B0F5-62C2EB94542D}" destId="{55D5880D-D3DC-467E-8944-C218790EB389}" srcOrd="1" destOrd="0" presId="urn:microsoft.com/office/officeart/2008/layout/PictureStrips"/>
    <dgm:cxn modelId="{F785E749-8051-4A31-9B8D-278D49CC5DAD}" type="presParOf" srcId="{AFCF1AE3-B697-4F43-8EA7-C2B808DBBBE9}" destId="{0E889186-732D-4E98-B457-59C3805E5F3A}" srcOrd="3" destOrd="0" presId="urn:microsoft.com/office/officeart/2008/layout/PictureStrips"/>
    <dgm:cxn modelId="{62ED3FEE-8E14-404E-BA1F-A7C451F02E4F}" type="presParOf" srcId="{AFCF1AE3-B697-4F43-8EA7-C2B808DBBBE9}" destId="{0BA942A6-4660-42D3-B95A-CF55038A5BA7}" srcOrd="4" destOrd="0" presId="urn:microsoft.com/office/officeart/2008/layout/PictureStrips"/>
    <dgm:cxn modelId="{1B6E6F55-76B2-4D83-9115-40546B568025}" type="presParOf" srcId="{0BA942A6-4660-42D3-B95A-CF55038A5BA7}" destId="{B40C145F-DA3E-4C1F-80C5-C09394A2F157}" srcOrd="0" destOrd="0" presId="urn:microsoft.com/office/officeart/2008/layout/PictureStrips"/>
    <dgm:cxn modelId="{9F378343-B711-48E8-9ACF-C98F3159943F}" type="presParOf" srcId="{0BA942A6-4660-42D3-B95A-CF55038A5BA7}" destId="{CDBC54BA-08FA-4A65-833D-018764BF07F2}" srcOrd="1" destOrd="0" presId="urn:microsoft.com/office/officeart/2008/layout/PictureStrips"/>
    <dgm:cxn modelId="{CAE4B5A0-BC61-4277-957B-41554C43F0BE}" type="presParOf" srcId="{AFCF1AE3-B697-4F43-8EA7-C2B808DBBBE9}" destId="{A10C309E-B893-4F5E-9D5C-E9AC984C7B55}" srcOrd="5" destOrd="0" presId="urn:microsoft.com/office/officeart/2008/layout/PictureStrips"/>
    <dgm:cxn modelId="{2917AA7B-9AC0-4EBD-9AAF-57ED04B54956}" type="presParOf" srcId="{AFCF1AE3-B697-4F43-8EA7-C2B808DBBBE9}" destId="{2B838F29-AAC6-45B8-88CC-7404EDDD469E}" srcOrd="6" destOrd="0" presId="urn:microsoft.com/office/officeart/2008/layout/PictureStrips"/>
    <dgm:cxn modelId="{BB599402-D377-429A-BA0E-725D931A94D3}" type="presParOf" srcId="{2B838F29-AAC6-45B8-88CC-7404EDDD469E}" destId="{031AD055-BF85-4363-AF5F-54F60F5121E4}" srcOrd="0" destOrd="0" presId="urn:microsoft.com/office/officeart/2008/layout/PictureStrips"/>
    <dgm:cxn modelId="{E1A894A6-5445-4179-84DA-7B1BC1E49B25}" type="presParOf" srcId="{2B838F29-AAC6-45B8-88CC-7404EDDD469E}" destId="{03CFD2B9-7576-4BB6-B46D-9B06AB28FD3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BDAB8-861D-4504-9B7B-AA06EF903EFD}">
      <dsp:nvSpPr>
        <dsp:cNvPr id="0" name=""/>
        <dsp:cNvSpPr/>
      </dsp:nvSpPr>
      <dsp:spPr>
        <a:xfrm>
          <a:off x="224335" y="1156212"/>
          <a:ext cx="5325492" cy="16642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ysDash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229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H Krub" panose="02000506040000020004" pitchFamily="2" charset="-34"/>
              <a:cs typeface="TH Krub" panose="02000506040000020004" pitchFamily="2" charset="-34"/>
            </a:rPr>
            <a:t>1.</a:t>
          </a:r>
          <a:r>
            <a:rPr lang="th-TH" sz="3500" kern="1200" dirty="0">
              <a:latin typeface="TH Krub" panose="02000506040000020004" pitchFamily="2" charset="-34"/>
              <a:cs typeface="TH Krub" panose="02000506040000020004" pitchFamily="2" charset="-34"/>
            </a:rPr>
            <a:t>ประเมินภาวะโภชนาการ</a:t>
          </a:r>
          <a:endParaRPr lang="en-US" sz="3500" kern="1200" dirty="0"/>
        </a:p>
      </dsp:txBody>
      <dsp:txXfrm>
        <a:off x="224335" y="1156212"/>
        <a:ext cx="5325492" cy="1664216"/>
      </dsp:txXfrm>
    </dsp:sp>
    <dsp:sp modelId="{129316C6-0E75-41EC-A2CF-BF99AA4AF6FC}">
      <dsp:nvSpPr>
        <dsp:cNvPr id="0" name=""/>
        <dsp:cNvSpPr/>
      </dsp:nvSpPr>
      <dsp:spPr>
        <a:xfrm>
          <a:off x="2439" y="915826"/>
          <a:ext cx="1164951" cy="174742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848A1-6EB9-40ED-B569-1C2064BF760A}">
      <dsp:nvSpPr>
        <dsp:cNvPr id="0" name=""/>
        <dsp:cNvSpPr/>
      </dsp:nvSpPr>
      <dsp:spPr>
        <a:xfrm>
          <a:off x="6055885" y="1156212"/>
          <a:ext cx="5325492" cy="16642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ysDash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229" tIns="133350" rIns="133350" bIns="133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500" kern="1200" dirty="0">
              <a:latin typeface="TH Krub" panose="02000506040000020004" pitchFamily="2" charset="-34"/>
              <a:cs typeface="TH Krub" panose="02000506040000020004" pitchFamily="2" charset="-34"/>
            </a:rPr>
            <a:t>3.</a:t>
          </a:r>
          <a:r>
            <a:rPr lang="th-TH" sz="3500" kern="1200" dirty="0">
              <a:latin typeface="TH Krub" panose="02000506040000020004" pitchFamily="2" charset="-34"/>
              <a:cs typeface="TH Krub" panose="02000506040000020004" pitchFamily="2" charset="-34"/>
            </a:rPr>
            <a:t>กำหนดสัดส่วนอาหารจากการคำนวณพลังงาน</a:t>
          </a:r>
          <a:endParaRPr lang="en-US" sz="3500" kern="1200" dirty="0">
            <a:latin typeface="TH Krub" panose="02000506040000020004" pitchFamily="2" charset="-34"/>
            <a:cs typeface="TH Krub" panose="02000506040000020004" pitchFamily="2" charset="-34"/>
          </a:endParaRP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6055885" y="1156212"/>
        <a:ext cx="5325492" cy="1664216"/>
      </dsp:txXfrm>
    </dsp:sp>
    <dsp:sp modelId="{55D5880D-D3DC-467E-8944-C218790EB389}">
      <dsp:nvSpPr>
        <dsp:cNvPr id="0" name=""/>
        <dsp:cNvSpPr/>
      </dsp:nvSpPr>
      <dsp:spPr>
        <a:xfrm>
          <a:off x="5833990" y="915826"/>
          <a:ext cx="1164951" cy="174742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C145F-DA3E-4C1F-80C5-C09394A2F157}">
      <dsp:nvSpPr>
        <dsp:cNvPr id="0" name=""/>
        <dsp:cNvSpPr/>
      </dsp:nvSpPr>
      <dsp:spPr>
        <a:xfrm>
          <a:off x="257406" y="3229242"/>
          <a:ext cx="5325492" cy="16642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ysDash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229" tIns="133350" rIns="133350" bIns="133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500" kern="1200" dirty="0">
              <a:latin typeface="TH Krub" panose="02000506040000020004" pitchFamily="2" charset="-34"/>
              <a:cs typeface="TH Krub" panose="02000506040000020004" pitchFamily="2" charset="-34"/>
            </a:rPr>
            <a:t>2. </a:t>
          </a:r>
          <a:r>
            <a:rPr lang="th-TH" sz="3500" kern="1200" dirty="0">
              <a:latin typeface="TH Krub" panose="02000506040000020004" pitchFamily="2" charset="-34"/>
              <a:cs typeface="TH Krub" panose="02000506040000020004" pitchFamily="2" charset="-34"/>
            </a:rPr>
            <a:t>คำนวณพลังงานที่ร่างกายต้องการต่อวัน</a:t>
          </a:r>
          <a:endParaRPr lang="en-US" sz="3500" kern="1200" dirty="0">
            <a:latin typeface="TH Krub" panose="02000506040000020004" pitchFamily="2" charset="-34"/>
            <a:cs typeface="TH Krub" panose="02000506040000020004" pitchFamily="2" charset="-34"/>
          </a:endParaRPr>
        </a:p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57406" y="3229242"/>
        <a:ext cx="5325492" cy="1664216"/>
      </dsp:txXfrm>
    </dsp:sp>
    <dsp:sp modelId="{CDBC54BA-08FA-4A65-833D-018764BF07F2}">
      <dsp:nvSpPr>
        <dsp:cNvPr id="0" name=""/>
        <dsp:cNvSpPr/>
      </dsp:nvSpPr>
      <dsp:spPr>
        <a:xfrm>
          <a:off x="2439" y="3010889"/>
          <a:ext cx="1164951" cy="174742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AD055-BF85-4363-AF5F-54F60F5121E4}">
      <dsp:nvSpPr>
        <dsp:cNvPr id="0" name=""/>
        <dsp:cNvSpPr/>
      </dsp:nvSpPr>
      <dsp:spPr>
        <a:xfrm>
          <a:off x="6055885" y="3251276"/>
          <a:ext cx="5325492" cy="16642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ysDash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229" tIns="133350" rIns="133350" bIns="133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500" kern="1200" dirty="0">
              <a:latin typeface="TH Krub" panose="02000506040000020004" pitchFamily="2" charset="-34"/>
              <a:cs typeface="TH Krub" panose="02000506040000020004" pitchFamily="2" charset="-34"/>
            </a:rPr>
            <a:t>4.</a:t>
          </a:r>
          <a:r>
            <a:rPr lang="th-TH" sz="3500" kern="1200" dirty="0">
              <a:latin typeface="TH Krub" panose="02000506040000020004" pitchFamily="2" charset="-34"/>
              <a:cs typeface="TH Krub" panose="02000506040000020004" pitchFamily="2" charset="-34"/>
            </a:rPr>
            <a:t>ให้คำแนะนำด้านโภชนาการตามสัดส่วนที่กำหนด</a:t>
          </a:r>
          <a:endParaRPr lang="en-US" sz="3500" kern="1200" dirty="0">
            <a:latin typeface="TH Krub" panose="02000506040000020004" pitchFamily="2" charset="-34"/>
            <a:cs typeface="TH Krub" panose="02000506040000020004" pitchFamily="2" charset="-34"/>
          </a:endParaRP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6055885" y="3251276"/>
        <a:ext cx="5325492" cy="1664216"/>
      </dsp:txXfrm>
    </dsp:sp>
    <dsp:sp modelId="{03CFD2B9-7576-4BB6-B46D-9B06AB28FD33}">
      <dsp:nvSpPr>
        <dsp:cNvPr id="0" name=""/>
        <dsp:cNvSpPr/>
      </dsp:nvSpPr>
      <dsp:spPr>
        <a:xfrm>
          <a:off x="5833990" y="3010889"/>
          <a:ext cx="1164951" cy="1747427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A22C-CECD-4833-9DEA-9EC5BAFC7E5F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65ED-C9E9-48DA-A35A-3173F4115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27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393" y="6488328"/>
            <a:ext cx="2743200" cy="365125"/>
          </a:xfrm>
        </p:spPr>
        <p:txBody>
          <a:bodyPr/>
          <a:lstStyle/>
          <a:p>
            <a:endParaRPr lang="en-US" sz="1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407" y="6469474"/>
            <a:ext cx="6268039" cy="38397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b="1" dirty="0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 dirty="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9904" y="6488328"/>
            <a:ext cx="2743200" cy="365125"/>
          </a:xfrm>
        </p:spPr>
        <p:txBody>
          <a:bodyPr/>
          <a:lstStyle>
            <a:lvl1pPr>
              <a:defRPr sz="1800">
                <a:solidFill>
                  <a:schemeClr val="accent3">
                    <a:lumMod val="50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defRPr>
            </a:lvl1pPr>
          </a:lstStyle>
          <a:p>
            <a:fld id="{B9B06461-C680-4B30-8E80-87C607960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3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4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3759" y="64767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September 25th,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196" y="6460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defRPr>
            </a:lvl1pPr>
          </a:lstStyle>
          <a:p>
            <a:fld id="{B9B06461-C680-4B30-8E80-87C607960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png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elearning.cmu.ac.th/course/view.php?id=515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8914" y="469902"/>
            <a:ext cx="9144000" cy="2387600"/>
          </a:xfrm>
        </p:spPr>
        <p:txBody>
          <a:bodyPr anchor="ctr" anchorCtr="0">
            <a:noAutofit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Nutrition Management 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in </a:t>
            </a:r>
            <a:r>
              <a:rPr lang="en-US" sz="8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DM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Patient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914" y="4954390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บำเหน็จ  แสงรัตน์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RN, MSN,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dip.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APGN</a:t>
            </a:r>
          </a:p>
          <a:p>
            <a:r>
              <a:rPr lang="th-TH" sz="3600" b="1" dirty="0">
                <a:latin typeface="TH Krub" panose="02000506040000020004" pitchFamily="2" charset="-34"/>
                <a:cs typeface="TH Krub" panose="02000506040000020004" pitchFamily="2" charset="-34"/>
              </a:rPr>
              <a:t>โรงพยาบาลมหาราชนครเชียงใหม่</a:t>
            </a:r>
          </a:p>
          <a:p>
            <a:r>
              <a:rPr lang="th-TH" sz="3600" b="1" dirty="0">
                <a:latin typeface="TH Krub" panose="02000506040000020004" pitchFamily="2" charset="-34"/>
                <a:cs typeface="TH Krub" panose="02000506040000020004" pitchFamily="2" charset="-34"/>
              </a:rPr>
              <a:t>คณะแพทยศาสตร์ มหาวิทยาลัยเชียงใหม่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4214" y="1352981"/>
            <a:ext cx="3610466" cy="3535051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33" b="93667" l="3901" r="89362">
                        <a14:foregroundMark x1="7447" y1="45333" x2="26596" y2="24333"/>
                        <a14:foregroundMark x1="8156" y1="61333" x2="12411" y2="74333"/>
                        <a14:foregroundMark x1="12766" y1="74667" x2="21631" y2="82000"/>
                        <a14:foregroundMark x1="54255" y1="89333" x2="67730" y2="82333"/>
                        <a14:foregroundMark x1="66667" y1="83333" x2="6666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54" y="403155"/>
            <a:ext cx="4614173" cy="4908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3374" y="3364935"/>
            <a:ext cx="5695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</a:t>
            </a:r>
          </a:p>
          <a:p>
            <a:pPr algn="ctr"/>
            <a:r>
              <a:rPr lang="en-US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2800" b="1" baseline="30000" dirty="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7434"/>
            <a:ext cx="10515600" cy="1325563"/>
          </a:xfrm>
        </p:spPr>
        <p:txBody>
          <a:bodyPr/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วิธีการจัดการด้านโภชนาการในผู้ที่เป็นเบาหวาน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060943"/>
            <a:ext cx="11075566" cy="5797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2.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คำนวณพลังงานที่ร่างกายต้องการต่อวัน</a:t>
            </a:r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Step 2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: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คำนวณพลังงานจากน้ำหนักตัวและระดับกิจกรรม</a:t>
            </a:r>
          </a:p>
          <a:p>
            <a:pPr fontAlgn="base"/>
            <a:endParaRPr lang="th-TH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fontAlgn="base"/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fontAlgn="base"/>
            <a:r>
              <a:rPr lang="en-US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  <a:sym typeface="Wingdings" panose="05000000000000000000" pitchFamily="2" charset="2"/>
              </a:rPr>
              <a:t> </a:t>
            </a:r>
            <a:r>
              <a:rPr lang="en-US" dirty="0">
                <a:solidFill>
                  <a:srgbClr val="FF0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25 kg/m2</a:t>
            </a:r>
          </a:p>
          <a:p>
            <a:pPr fontAlgn="base"/>
            <a:r>
              <a:rPr lang="en-US" dirty="0">
                <a:solidFill>
                  <a:srgbClr val="FF99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18.5-24.9 kg/m2</a:t>
            </a:r>
          </a:p>
          <a:p>
            <a:pPr fontAlgn="base"/>
            <a:r>
              <a:rPr lang="en-US" dirty="0">
                <a:solidFill>
                  <a:srgbClr val="008000"/>
                </a:solidFill>
                <a:latin typeface="TH Krub" panose="02000506040000020004" pitchFamily="2" charset="-34"/>
                <a:cs typeface="TH Krub" panose="02000506040000020004" pitchFamily="2" charset="-34"/>
                <a:sym typeface="Wingdings" panose="05000000000000000000" pitchFamily="2" charset="2"/>
              </a:rPr>
              <a:t></a:t>
            </a:r>
            <a:r>
              <a:rPr lang="en-US" dirty="0">
                <a:solidFill>
                  <a:srgbClr val="008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18.5 kg/m2</a:t>
            </a:r>
            <a:endParaRPr lang="th-TH" dirty="0">
              <a:solidFill>
                <a:srgbClr val="008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fontAlgn="base"/>
            <a:endParaRPr lang="en-US" sz="10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2" fontAlgn="base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เช่น น้ำหนัก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72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kg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ส่วนสูง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172 cm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(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 BMI = 24.34 kg/m2 ---&gt;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ปกติ)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2" fontAlgn="base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กิจกรรมเบา ออกกำลังกายน้อยกว่า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3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ครั้งต่อสัปดาห์</a:t>
            </a:r>
          </a:p>
          <a:p>
            <a:pPr lvl="2" fontAlgn="base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ใช้สูตรคำนวณ 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72 X 25 =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1,800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 Kcal /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วัน</a:t>
            </a:r>
          </a:p>
          <a:p>
            <a:pPr fontAlgn="base"/>
            <a:endParaRPr lang="th-TH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th-TH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endParaRPr lang="th-TH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74" y="2114543"/>
            <a:ext cx="8460221" cy="265028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09" y="12999"/>
            <a:ext cx="10515600" cy="978803"/>
          </a:xfrm>
        </p:spPr>
        <p:txBody>
          <a:bodyPr/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วิธีการจัดการด้านโภชนาการในผู้ที่เป็นเบาหวาน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626" y="11206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3.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กำหนดสัดส่วนอาหารต่อวัน</a:t>
            </a:r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graphicFrame>
        <p:nvGraphicFramePr>
          <p:cNvPr id="6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00343"/>
              </p:ext>
            </p:extLst>
          </p:nvPr>
        </p:nvGraphicFramePr>
        <p:xfrm>
          <a:off x="1524001" y="1708572"/>
          <a:ext cx="9578107" cy="475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9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9932">
                <a:tc rowSpan="2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หมวดอาหาร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กิโลแคลอรี่ /</a:t>
                      </a:r>
                      <a:r>
                        <a:rPr lang="th-TH" sz="2800" b="1" baseline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วัน</a:t>
                      </a:r>
                      <a:endParaRPr lang="th-TH" sz="2800" b="1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1200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1500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1800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2000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ข้าว</a:t>
                      </a:r>
                      <a:r>
                        <a:rPr lang="th-TH" sz="28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 / แป้ง</a:t>
                      </a:r>
                      <a:endParaRPr lang="th-TH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6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7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8.5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10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เนื้อสัตว์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4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4.5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9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ไขมัน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5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6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7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8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ผัก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93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ผลไม้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4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5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6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7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259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นมพร่องมันเนย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0.5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b="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7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10878" y="25237"/>
            <a:ext cx="9144000" cy="1082290"/>
          </a:xfrm>
          <a:noFill/>
        </p:spPr>
        <p:txBody>
          <a:bodyPr>
            <a:normAutofit/>
          </a:bodyPr>
          <a:lstStyle/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กำหนดสัดส่วนอาหารต่อมื้อ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4294967295"/>
          </p:nvPr>
        </p:nvSpPr>
        <p:spPr>
          <a:xfrm>
            <a:off x="1612514" y="1107527"/>
            <a:ext cx="9162767" cy="1105830"/>
          </a:xfrm>
          <a:prstGeom prst="rect">
            <a:avLst/>
          </a:prstGeom>
        </p:spPr>
        <p:txBody>
          <a:bodyPr/>
          <a:lstStyle/>
          <a:p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ตัวอย่าง พลังงาน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1800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กิโลแคลอรี / วัน  (ดื่มนม)</a:t>
            </a:r>
          </a:p>
          <a:p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สัดส่วน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: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คาร์โบไฮเดรต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55%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โปรตีน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15%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ไขมัน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30%</a:t>
            </a:r>
          </a:p>
          <a:p>
            <a:endParaRPr lang="th-TH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th-TH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38248"/>
              </p:ext>
            </p:extLst>
          </p:nvPr>
        </p:nvGraphicFramePr>
        <p:xfrm>
          <a:off x="997715" y="2267238"/>
          <a:ext cx="10215422" cy="422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4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421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มื้อ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ข้าว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เนื้อสัตว์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ไขมัน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ผัก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ผลไม้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นม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21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เช้า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2.5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21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กลางวัน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21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เย็น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3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1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21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ว่าง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2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H Krub" panose="02000506040000020004" pitchFamily="2" charset="-34"/>
                          <a:cs typeface="TH Krub" panose="02000506040000020004" pitchFamily="2" charset="-34"/>
                        </a:rPr>
                        <a:t>-</a:t>
                      </a:r>
                      <a:endParaRPr lang="th-TH" sz="2800" dirty="0">
                        <a:latin typeface="TH Krub" panose="02000506040000020004" pitchFamily="2" charset="-34"/>
                        <a:cs typeface="TH Krub" panose="0200050604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3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วิธีการจัดการด้านโภชนาการในผู้ที่เป็นเบาหวาน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95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4.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ให้คำแนะนำด้านโภชนาการตามสัดส่วนที่กำหนด</a:t>
            </a:r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1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แนะนำให้ใช้เครื่องมือประเมินแบบแผนการรับประทานอาหารก่อนให้คำแนะนำ</a:t>
            </a:r>
          </a:p>
          <a:p>
            <a:pPr marL="457200" lvl="1" indent="0">
              <a:buNone/>
            </a:pP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“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24-hour dietary recall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”</a:t>
            </a:r>
          </a:p>
          <a:p>
            <a:pPr marL="457200" lvl="1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*including </a:t>
            </a:r>
            <a:r>
              <a:rPr lang="en-US" sz="3200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working day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vs </a:t>
            </a:r>
            <a:r>
              <a:rPr lang="en-US" sz="3200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day off</a:t>
            </a:r>
            <a:endParaRPr lang="th-TH" sz="3200" dirty="0">
              <a:solidFill>
                <a:srgbClr val="FF3399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1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ให้ความรู้เรื่องความสำคัญของการควบคุมอาหารกับโรคเบาหวาน </a:t>
            </a:r>
          </a:p>
          <a:p>
            <a:pPr lvl="1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สอบถามปัญหาอุปสรรคของการควบคุมอาหาร</a:t>
            </a:r>
          </a:p>
          <a:p>
            <a:pPr lvl="1"/>
            <a:r>
              <a:rPr lang="en-US" sz="3200" b="1" dirty="0">
                <a:solidFill>
                  <a:srgbClr val="008000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Motivation interviewing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, Empowerment</a:t>
            </a:r>
          </a:p>
          <a:p>
            <a:pPr lvl="1"/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ถ้าผู้ที่เป็นเบาหวานไม่พร้อม ไม่ต้องสอนละเอียด ให้แผ่นพับไปอ่านก่อน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0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9739"/>
            <a:ext cx="10515600" cy="1325563"/>
          </a:xfrm>
        </p:spPr>
        <p:txBody>
          <a:bodyPr/>
          <a:lstStyle/>
          <a:p>
            <a:pPr lvl="0"/>
            <a:r>
              <a:rPr lang="th-TH" altLang="en-US" b="1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อาหารสำหรับผู้ป่วยเบาหวาน</a:t>
            </a:r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18" y="1385302"/>
            <a:ext cx="10515600" cy="435133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</a:pPr>
            <a:r>
              <a:rPr lang="th-TH" altLang="en-US" sz="3200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อาหารที่สัมพันธ์กับระดับน้ำตาลในเลือดของผู้ป่วยเบาหวานมากที่สุดคือ </a:t>
            </a:r>
            <a:r>
              <a:rPr lang="th-TH" altLang="en-US" sz="3200" b="1" dirty="0">
                <a:solidFill>
                  <a:srgbClr val="FF3399"/>
                </a:solidFill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หมวดอาหารที่แป้งหรือคาร์โบไฮเดรตเป็นส่วนประกอบ </a:t>
            </a:r>
            <a:endParaRPr lang="en-US" altLang="en-US" sz="3200" b="1" dirty="0">
              <a:solidFill>
                <a:srgbClr val="FF3399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</a:pPr>
            <a:r>
              <a:rPr lang="th-TH" altLang="en-US" sz="3200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ผู้ป่วยเบาหวานต้องเรียนรู้และให้ความสำคัญในเรื่องการนับปริมาณคาร์โบไฮเดรต รวมถึงอาหารแลกเปลี่ยน เพื่อช่วยให้คุมระดับน้ำตาลในเลือดได้ดียิ่งขึ้น</a:t>
            </a:r>
            <a:endParaRPr lang="th-TH" alt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69" name="ตัวแทนเนื้อหา 3"/>
          <p:cNvPicPr>
            <a:picLocks noGrp="1"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7" b="99528" l="898" r="993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07" y="3560971"/>
            <a:ext cx="10415637" cy="24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2582" y="1046748"/>
            <a:ext cx="3674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230688" algn="l"/>
              </a:tabLst>
            </a:pPr>
            <a:r>
              <a:rPr kumimoji="0" lang="th-TH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kumimoji="0" lang="th-TH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8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4" y="186026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หมวดข้าว/แป้ง </a:t>
            </a:r>
            <a:endParaRPr lang="en-US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5" y="1294772"/>
            <a:ext cx="4017818" cy="4861502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สารอาหารหลักคือ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คาร์โบไฮเดรต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ซึ่งให้พลังงานแก่ร่างกาย เช่น ข้าวเหนียว ข้าวสวย ก๋วยเตี๋ยว ขนมจีน ขนมปัง ข้าวโพด ฟักทอง เผือก มัน ลูกเดือย เป็นต้น </a:t>
            </a:r>
          </a:p>
          <a:p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ควรกินอย่างน้อย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6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ส่วนต่อวัน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แต่ไม่เกินสัดส่วนที่กำหนด</a:t>
            </a:r>
          </a:p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ปริมาณ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ส่วนให้พลังงาน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80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กิโลแคลอรี่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8872" y="97067"/>
            <a:ext cx="7555346" cy="6495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8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422775" y="2381251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sz="2400" b="1"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23772"/>
              </p:ext>
            </p:extLst>
          </p:nvPr>
        </p:nvGraphicFramePr>
        <p:xfrm>
          <a:off x="958707" y="403535"/>
          <a:ext cx="3120736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" name="Slide" r:id="rId3" imgW="5373360" imgH="4018680" progId="PowerPoint.Slide.8">
                  <p:embed/>
                </p:oleObj>
              </mc:Choice>
              <mc:Fallback>
                <p:oleObj name="Slide" r:id="rId3" imgW="5373360" imgH="4018680" progId="PowerPoint.Slide.8">
                  <p:embed/>
                  <p:pic>
                    <p:nvPicPr>
                      <p:cNvPr id="358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707" y="403535"/>
                        <a:ext cx="3120736" cy="259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199313" y="3676651"/>
            <a:ext cx="1841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h-TH" sz="2400" b="1"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929180"/>
              </p:ext>
            </p:extLst>
          </p:nvPr>
        </p:nvGraphicFramePr>
        <p:xfrm>
          <a:off x="4193887" y="400050"/>
          <a:ext cx="2956214" cy="2755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6" name="Slide" r:id="rId5" imgW="5373360" imgH="4018680" progId="PowerPoint.Slide.8">
                  <p:embed/>
                </p:oleObj>
              </mc:Choice>
              <mc:Fallback>
                <p:oleObj name="Slide" r:id="rId5" imgW="5373360" imgH="4018680" progId="PowerPoint.Slide.8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887" y="400050"/>
                        <a:ext cx="2956214" cy="2755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958708" y="5612269"/>
            <a:ext cx="10164921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3399FF"/>
            </a:solidFill>
            <a:prstDash val="sysDash"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ข้าว/ แป้ง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1 ส่วน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พลังงาน 80 กิโลแคลอรี</a:t>
            </a:r>
          </a:p>
        </p:txBody>
      </p:sp>
      <p:graphicFrame>
        <p:nvGraphicFramePr>
          <p:cNvPr id="358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89838"/>
              </p:ext>
            </p:extLst>
          </p:nvPr>
        </p:nvGraphicFramePr>
        <p:xfrm>
          <a:off x="8443914" y="3191334"/>
          <a:ext cx="2224087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" name="Photo Editor Photo" r:id="rId7" imgW="1943371" imgH="1561905" progId="">
                  <p:embed/>
                </p:oleObj>
              </mc:Choice>
              <mc:Fallback>
                <p:oleObj name="Photo Editor Photo" r:id="rId7" imgW="1943371" imgH="1561905" progId="">
                  <p:embed/>
                  <p:pic>
                    <p:nvPicPr>
                      <p:cNvPr id="3585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4" y="3191334"/>
                        <a:ext cx="2224087" cy="178752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rgbClr val="74059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2"/>
          <p:cNvGraphicFramePr>
            <a:graphicFrameLocks noChangeAspect="1"/>
          </p:cNvGraphicFramePr>
          <p:nvPr>
            <p:extLst/>
          </p:nvPr>
        </p:nvGraphicFramePr>
        <p:xfrm>
          <a:off x="1524000" y="3196222"/>
          <a:ext cx="220980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8" name="Photo Editor Photo" r:id="rId9" imgW="1886213" imgH="1514686" progId="">
                  <p:embed/>
                </p:oleObj>
              </mc:Choice>
              <mc:Fallback>
                <p:oleObj name="Photo Editor Photo" r:id="rId9" imgW="1886213" imgH="1514686" progId="">
                  <p:embed/>
                  <p:pic>
                    <p:nvPicPr>
                      <p:cNvPr id="3585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96222"/>
                        <a:ext cx="2209800" cy="177482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rgbClr val="74059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3"/>
          <p:cNvGraphicFramePr>
            <a:graphicFrameLocks noChangeAspect="1"/>
          </p:cNvGraphicFramePr>
          <p:nvPr>
            <p:extLst/>
          </p:nvPr>
        </p:nvGraphicFramePr>
        <p:xfrm>
          <a:off x="3924300" y="3247330"/>
          <a:ext cx="2133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" name="Photo Editor Photo" r:id="rId11" imgW="1895238" imgH="1523810" progId="">
                  <p:embed/>
                </p:oleObj>
              </mc:Choice>
              <mc:Fallback>
                <p:oleObj name="Photo Editor Photo" r:id="rId11" imgW="1895238" imgH="1523810" progId="">
                  <p:embed/>
                  <p:pic>
                    <p:nvPicPr>
                      <p:cNvPr id="358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47330"/>
                        <a:ext cx="2133600" cy="1752600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rgbClr val="74059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4"/>
          <p:cNvGraphicFramePr>
            <a:graphicFrameLocks noChangeAspect="1"/>
          </p:cNvGraphicFramePr>
          <p:nvPr>
            <p:extLst/>
          </p:nvPr>
        </p:nvGraphicFramePr>
        <p:xfrm>
          <a:off x="6211889" y="3247332"/>
          <a:ext cx="2135187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0" name="Photo Editor Photo" r:id="rId13" imgW="1924319" imgH="1552792" progId="">
                  <p:embed/>
                </p:oleObj>
              </mc:Choice>
              <mc:Fallback>
                <p:oleObj name="Photo Editor Photo" r:id="rId13" imgW="1924319" imgH="1552792" progId="">
                  <p:embed/>
                  <p:pic>
                    <p:nvPicPr>
                      <p:cNvPr id="3585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9" y="3247332"/>
                        <a:ext cx="2135187" cy="1722438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rgbClr val="74059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5"/>
          <p:cNvGraphicFramePr>
            <a:graphicFrameLocks noChangeAspect="1"/>
          </p:cNvGraphicFramePr>
          <p:nvPr/>
        </p:nvGraphicFramePr>
        <p:xfrm>
          <a:off x="7353300" y="457201"/>
          <a:ext cx="308610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" name="Photo Editor Photo" r:id="rId15" imgW="1905266" imgH="1514686" progId="">
                  <p:embed/>
                </p:oleObj>
              </mc:Choice>
              <mc:Fallback>
                <p:oleObj name="Photo Editor Photo" r:id="rId15" imgW="1905266" imgH="1514686" progId="">
                  <p:embed/>
                  <p:pic>
                    <p:nvPicPr>
                      <p:cNvPr id="3585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457201"/>
                        <a:ext cx="3086100" cy="2454275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rgbClr val="74059B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Text Box 16"/>
          <p:cNvSpPr txBox="1">
            <a:spLocks noChangeArrowheads="1"/>
          </p:cNvSpPr>
          <p:nvPr/>
        </p:nvSpPr>
        <p:spPr bwMode="blackWhite">
          <a:xfrm>
            <a:off x="8836973" y="4980739"/>
            <a:ext cx="154622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 1/2 </a:t>
            </a: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ก้อน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blackWhite">
          <a:xfrm>
            <a:off x="4306094" y="4928890"/>
            <a:ext cx="120015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6 แผ่น 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blackWhite">
          <a:xfrm>
            <a:off x="6460846" y="4962986"/>
            <a:ext cx="143668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ทัพพี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blackWhite">
          <a:xfrm>
            <a:off x="7743130" y="621253"/>
            <a:ext cx="2557463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66"/>
                </a:solidFill>
                <a:latin typeface="CordiaUPC" pitchFamily="34" charset="-34"/>
                <a:cs typeface="CordiaUPC" pitchFamily="34" charset="-34"/>
              </a:rPr>
              <a:t>   </a:t>
            </a:r>
            <a:endParaRPr lang="th-TH" sz="3200" dirty="0">
              <a:solidFill>
                <a:srgbClr val="000066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blackWhite">
          <a:xfrm>
            <a:off x="1953419" y="4928890"/>
            <a:ext cx="1219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2800" b="1" dirty="0">
                <a:latin typeface="TH Krub" panose="02000506040000020004" pitchFamily="2" charset="-34"/>
                <a:cs typeface="TH Krub" panose="02000506040000020004" pitchFamily="2" charset="-34"/>
              </a:rPr>
              <a:t>1 แผ่น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blackWhite">
          <a:xfrm>
            <a:off x="4469273" y="307858"/>
            <a:ext cx="247895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ข้าวต้ม </a:t>
            </a:r>
            <a:r>
              <a:rPr lang="en-US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2</a:t>
            </a: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ทัพพี</a:t>
            </a:r>
          </a:p>
          <a:p>
            <a:pPr algn="ctr">
              <a:defRPr/>
            </a:pP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(1 ส่วน)</a:t>
            </a:r>
            <a:endParaRPr lang="th-TH" dirty="0">
              <a:solidFill>
                <a:srgbClr val="000066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blackWhite">
          <a:xfrm>
            <a:off x="1073150" y="349146"/>
            <a:ext cx="28511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ข้าวสวย 1 ทัพพี</a:t>
            </a:r>
          </a:p>
          <a:p>
            <a:pPr algn="ctr">
              <a:defRPr/>
            </a:pP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(1 ส่วน)</a:t>
            </a:r>
            <a:endParaRPr lang="th-TH" dirty="0">
              <a:solidFill>
                <a:srgbClr val="000066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blackWhite">
          <a:xfrm>
            <a:off x="7304232" y="140399"/>
            <a:ext cx="314458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ข้าวเหนียว 1</a:t>
            </a:r>
            <a:r>
              <a:rPr lang="en-US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/2</a:t>
            </a: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ทัพพี</a:t>
            </a:r>
          </a:p>
          <a:p>
            <a:pPr algn="ctr">
              <a:defRPr/>
            </a:pPr>
            <a:r>
              <a:rPr lang="th-TH" b="1" dirty="0">
                <a:solidFill>
                  <a:srgbClr val="000066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(1 ส่วน)</a:t>
            </a:r>
            <a:endParaRPr lang="th-TH" dirty="0">
              <a:solidFill>
                <a:srgbClr val="000066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September 25th,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27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673" y="14423"/>
            <a:ext cx="9910618" cy="683419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3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SC_0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8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45" y="-46423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หมวดพืชผัก</a:t>
            </a:r>
            <a:endParaRPr lang="en-US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545" y="1039716"/>
            <a:ext cx="3888505" cy="5677452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ผักต่าง ๆ ให้วิตามิน แร่ธาตุ และใยอาหาร ช่วยสร้างเสริมการทำงานของร่างกายให้ปกติ ได้แก่ ผักทุกชนิด ทั้งหัว ใบ ดอก หรือผล </a:t>
            </a:r>
          </a:p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ควรกินวันละ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3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-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5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ส่วน </a:t>
            </a:r>
          </a:p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ปริมาณ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1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ส่วน ให้พลังงาน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25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กิโลแคลอรี่ 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ผักบางชนิดให้พลังงานน้อยมาก เช่น ผักกาด ผักชี ผักบุ้ง กวางตุ้ง </a:t>
            </a:r>
            <a:r>
              <a:rPr lang="th-TH" sz="3200" dirty="0" err="1">
                <a:latin typeface="TH Krub" panose="02000506040000020004" pitchFamily="2" charset="-34"/>
                <a:cs typeface="TH Krub" panose="02000506040000020004" pitchFamily="2" charset="-34"/>
              </a:rPr>
              <a:t>ปวย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เล้ง ตำลึง ต้นหอม เป็นต้น 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7050" y="738909"/>
            <a:ext cx="8091055" cy="558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29" y="291300"/>
            <a:ext cx="8607458" cy="937962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Topics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45" y="1322244"/>
            <a:ext cx="8910830" cy="5535756"/>
          </a:xfrm>
        </p:spPr>
        <p:txBody>
          <a:bodyPr>
            <a:normAutofit/>
          </a:bodyPr>
          <a:lstStyle/>
          <a:p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ความสำคัญ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ของ</a:t>
            </a:r>
            <a:r>
              <a:rPr lang="th-TH" sz="3200" b="1" dirty="0" err="1">
                <a:latin typeface="TH Krub" panose="02000506040000020004" pitchFamily="2" charset="-34"/>
                <a:cs typeface="TH Krub" panose="02000506040000020004" pitchFamily="2" charset="-34"/>
              </a:rPr>
              <a:t>การจัด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การด้านโภชนาการในผู้ที่เป็นเบาหวาน</a:t>
            </a:r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หลักการ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ใน</a:t>
            </a:r>
            <a:r>
              <a:rPr lang="th-TH" sz="3200" b="1" dirty="0" err="1">
                <a:latin typeface="TH Krub" panose="02000506040000020004" pitchFamily="2" charset="-34"/>
                <a:cs typeface="TH Krub" panose="02000506040000020004" pitchFamily="2" charset="-34"/>
              </a:rPr>
              <a:t>การจัด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การด้านโภชนาการในผู้ที่เป็นเบาหวาน</a:t>
            </a:r>
          </a:p>
          <a:p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ตัวอย่าง</a:t>
            </a:r>
            <a:r>
              <a:rPr lang="th-TH" sz="3200" b="1" dirty="0" err="1">
                <a:latin typeface="TH Krub" panose="02000506040000020004" pitchFamily="2" charset="-34"/>
                <a:cs typeface="TH Krub" panose="02000506040000020004" pitchFamily="2" charset="-34"/>
              </a:rPr>
              <a:t>การจัด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การด้านโภชนาการในผู้ที่เป็นเบาหวาน</a:t>
            </a:r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ผู้ฟังสามารถบอกได้ว่าผู้ที่เป็นเบาหวาน</a:t>
            </a:r>
          </a:p>
          <a:p>
            <a:pPr lvl="1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จะกิน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อะไร</a:t>
            </a:r>
          </a:p>
          <a:p>
            <a:pPr lvl="1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จะกิน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เท่าไหร่</a:t>
            </a:r>
          </a:p>
          <a:p>
            <a:pPr lvl="1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จะกิน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อย่างไร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/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เมื่อไหร่</a:t>
            </a:r>
          </a:p>
          <a:p>
            <a:pPr marL="457200" lvl="1" indent="0">
              <a:buNone/>
            </a:pPr>
            <a:endParaRPr lang="th-TH" sz="2800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9029" y="3224608"/>
            <a:ext cx="8607458" cy="93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After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5340" y="6491014"/>
            <a:ext cx="6268039" cy="383979"/>
          </a:xfrm>
        </p:spPr>
        <p:txBody>
          <a:bodyPr/>
          <a:lstStyle/>
          <a:p>
            <a:r>
              <a:rPr lang="en-US" b="1" dirty="0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 dirty="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2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44" y="0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วด</a:t>
            </a:r>
            <a:r>
              <a:rPr lang="th-TH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ผล</a:t>
            </a:r>
            <a:r>
              <a:rPr lang="th-TH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ไม้</a:t>
            </a:r>
            <a:r>
              <a:rPr lang="th-TH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7" y="1356804"/>
            <a:ext cx="3463636" cy="4351338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ผลไม้ให้วิตามิน แร่ธาตุ และใยอาหารเหมือนกับผัก แต่ให้คาร์โบไฮเดรตเหมือนข้าว/แป้ง ได้แก่ ผลไม้ทุกชนิด </a:t>
            </a:r>
          </a:p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ควรกินวันละ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2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-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4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ส่วน </a:t>
            </a:r>
          </a:p>
          <a:p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ปริมาณ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1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ส่วน ให้พลังงาน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60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กิโลแคลอรี่ 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3636" y="972152"/>
            <a:ext cx="8693070" cy="5236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9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86388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</a:t>
            </a: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วด</a:t>
            </a:r>
            <a:r>
              <a:rPr lang="th-TH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ผล</a:t>
            </a:r>
            <a:r>
              <a:rPr lang="th-TH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ไม้</a:t>
            </a:r>
            <a:r>
              <a:rPr lang="th-TH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ผลไม้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ส่วนให้คาร์โบไฮเดรตเท่ากับข้าว/แป้ง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ส่วน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จึงให้น้ำตาลเท่ากับกินข้าว/แป้ง แต่ให้พลังงานน้อยกว่าเพราะผลไม่ไม่มีโปรตีนและไขมันเป็นส่วนประกอบ ดังนั้นไม่ควรกินผลไม้แทนข้าวเพื่อลดน้ำตาล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4" name="ตัวแทนเนื้อหา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480" y="3690561"/>
            <a:ext cx="2422133" cy="276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6362" y="3690561"/>
            <a:ext cx="7578710" cy="2137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September 25th,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4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36" y="0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หมวดเนื้อสัตว์และอาหารทดแทนเนื้อสัตว์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7697"/>
            <a:ext cx="4045527" cy="5697393"/>
          </a:xfrm>
        </p:spPr>
        <p:txBody>
          <a:bodyPr>
            <a:normAutofit/>
          </a:bodyPr>
          <a:lstStyle/>
          <a:p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สารอาหารหลักคือโปรตีน ช่วยเสริมสร้างร่างกายให้เจริญเติบโต แข็งแรงและซ่อมแซมส่วนที่สึก</a:t>
            </a:r>
            <a:r>
              <a:rPr lang="th-TH" dirty="0" err="1">
                <a:latin typeface="TH Krub" panose="02000506040000020004" pitchFamily="2" charset="-34"/>
                <a:cs typeface="TH Krub" panose="02000506040000020004" pitchFamily="2" charset="-34"/>
              </a:rPr>
              <a:t>หรอ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เช่น เนื้อปลา ไก่ เป็ด หมู วัว ถั่วเมล็ดแห้ง ผลิตภัณฑ์จากถั่ว เต้าหู้ เนยแข็ง</a:t>
            </a:r>
            <a:r>
              <a:rPr lang="th-TH" dirty="0" err="1">
                <a:latin typeface="TH Krub" panose="02000506040000020004" pitchFamily="2" charset="-34"/>
                <a:cs typeface="TH Krub" panose="02000506040000020004" pitchFamily="2" charset="-34"/>
              </a:rPr>
              <a:t>หร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ื</a:t>
            </a:r>
            <a:r>
              <a:rPr lang="th-TH" dirty="0" err="1">
                <a:latin typeface="TH Krub" panose="02000506040000020004" pitchFamily="2" charset="-34"/>
                <a:cs typeface="TH Krub" panose="02000506040000020004" pitchFamily="2" charset="-34"/>
              </a:rPr>
              <a:t>อชีส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เป็นต้น</a:t>
            </a:r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ควรกินเนื้อสัตว์ที่ไม่ติดมัน ไม่ติดหนัง วันละ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6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-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9 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ส่วน </a:t>
            </a:r>
          </a:p>
          <a:p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ปริมาณ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ส่วนเท่ากับเนื้อสัตว์สุก 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2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ช้อนโต๊ะ แบ่งเป็น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4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กลุ่ม </a:t>
            </a:r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525" y="1382273"/>
            <a:ext cx="8072681" cy="5240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3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หมวดเนื้อสัตว์และอาหารทดแทนเนื้อสัต</a:t>
            </a:r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ว์</a:t>
            </a:r>
            <a:r>
              <a:rPr lang="th-TH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0326" y="1690688"/>
            <a:ext cx="7975527" cy="4807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4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82" y="14690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หมวดเนื้อสัตว์และอาหารทดแทนเนื้อสัตว์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524" y="1187299"/>
            <a:ext cx="7722767" cy="4816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3221" y="1765787"/>
            <a:ext cx="8013762" cy="4815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 dirty="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963"/>
            <a:ext cx="10515600" cy="1065230"/>
          </a:xfrm>
        </p:spPr>
        <p:txBody>
          <a:bodyPr/>
          <a:lstStyle/>
          <a:p>
            <a:r>
              <a:rPr lang="th-TH" alt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หมวดนมและผลิตภัณฑ์จากนม </a:t>
            </a:r>
            <a:endParaRPr lang="en-US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1502351"/>
            <a:ext cx="3990109" cy="4778375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</a:pP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ให้สารอาหารโปรตีน ไขมันและคาร์โบไฮเดรต ได้แก่ นมทุกชนิด และผลิตภัณฑ์ที่ทำจากนม เช่น  นมเปรี้ยว โยเก</a:t>
            </a:r>
            <a:r>
              <a:rPr lang="th-TH" altLang="en-US" dirty="0" err="1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ิร์ต</a:t>
            </a: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 ไอศกรีม 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</a:pP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ควรดื่มนม </a:t>
            </a:r>
            <a:r>
              <a:rPr lang="en-US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1 </a:t>
            </a: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ส่วน/วัน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</a:pP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ปริมาณ </a:t>
            </a:r>
            <a:r>
              <a:rPr lang="en-US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1</a:t>
            </a: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 ส่วน เท่ากับ </a:t>
            </a:r>
            <a:r>
              <a:rPr lang="en-US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1</a:t>
            </a: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 แก้ว หรือ </a:t>
            </a:r>
            <a:r>
              <a:rPr lang="en-US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1</a:t>
            </a: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 กล่อง (</a:t>
            </a:r>
            <a:r>
              <a:rPr lang="en-US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250 </a:t>
            </a: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ซีซี)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180975" algn="l"/>
                <a:tab pos="4230688" algn="l"/>
              </a:tabLst>
            </a:pPr>
            <a:r>
              <a:rPr lang="th-TH" altLang="en-US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ปริมาณพลังงานขึ้นอยู่กับชนิดของนม</a:t>
            </a:r>
            <a:endParaRPr lang="th-TH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9218" name="Picture 46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037" y="976166"/>
            <a:ext cx="5135600" cy="52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ตัวแทนเนื้อหา 3"/>
          <p:cNvPicPr>
            <a:picLocks noGrp="1"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117" y="2146984"/>
            <a:ext cx="2544457" cy="28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3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/>
          <a:lstStyle/>
          <a:p>
            <a:r>
              <a:rPr lang="th-TH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หมวด</a:t>
            </a:r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ไขมันและน้ำมัน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1502351"/>
            <a:ext cx="9514501" cy="477837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dirty="0">
              <a:solidFill>
                <a:srgbClr val="FFC000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019" y="1188523"/>
            <a:ext cx="11582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ให้พลังงานแก่ร่างกายและช่วยดูดซึมวิตามินที่ละลายในไขมัน (วิตามินเอ อี </a:t>
            </a:r>
            <a:r>
              <a:rPr lang="th-TH" sz="2800" dirty="0" err="1">
                <a:latin typeface="TH Krub" panose="02000506040000020004" pitchFamily="2" charset="-34"/>
                <a:cs typeface="TH Krub" panose="02000506040000020004" pitchFamily="2" charset="-34"/>
              </a:rPr>
              <a:t>เค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) ได้แก่ ไขมันและน้ำมันทำจากพืชและสัตว์ เช่น น้ำมันถั่วเหลือง น้ำมันรำข้าว น้ำมันข้าวโพด น้ำมันคา</a:t>
            </a:r>
            <a:r>
              <a:rPr lang="th-TH" sz="2800" dirty="0" err="1">
                <a:latin typeface="TH Krub" panose="02000506040000020004" pitchFamily="2" charset="-34"/>
                <a:cs typeface="TH Krub" panose="02000506040000020004" pitchFamily="2" charset="-34"/>
              </a:rPr>
              <a:t>ร์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โนล่า น้ำมันปาล์ม กะทิ เนย น้ำมันหมู เมล็ดฟักทอง ถั่วลิสง เม็ดมะม่วงหิมพานต์ ปริมาณ 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 ส่วนให้พลังงาน 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45 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กิโลแคลอรี่</a:t>
            </a:r>
            <a:endParaRPr lang="en-US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48"/>
          <a:stretch/>
        </p:blipFill>
        <p:spPr bwMode="auto">
          <a:xfrm>
            <a:off x="4895795" y="2460394"/>
            <a:ext cx="7081623" cy="4213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623" y="3721564"/>
            <a:ext cx="4182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1</a:t>
            </a:r>
            <a:r>
              <a:rPr lang="th-TH" sz="2800" dirty="0"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. ไขมันที่มีกรดไขมันอิ่มตัว ควรหลีกเลี่ยงไขมันกลุ่มนี้ เพราะมีผลเพิ่มไขมันรวมในเส้นเลือด และไขมันชนิดไม่ดี แอลดีแอล</a:t>
            </a:r>
            <a:endParaRPr lang="en-US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71407" y="6516609"/>
            <a:ext cx="6268039" cy="383979"/>
          </a:xfrm>
        </p:spPr>
        <p:txBody>
          <a:bodyPr/>
          <a:lstStyle/>
          <a:p>
            <a:r>
              <a:rPr lang="en-US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 dirty="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92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/>
          <a:lstStyle/>
          <a:p>
            <a:r>
              <a:rPr lang="th-TH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หมวด</a:t>
            </a:r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ไขมันและน้ำมัน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1502351"/>
            <a:ext cx="9514501" cy="477837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42" y="1395125"/>
            <a:ext cx="1158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2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. ไขมันที่มีกรดไขมันไม่อิ่มตัวหลายตำแหน่ง ช่วยลดไขมันชนิดไม่ดี แอลดีแอล และเพิ่มไขมันชนิดดี เฮชดีแอล</a:t>
            </a:r>
            <a:endParaRPr lang="en-US" sz="40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34"/>
          <a:stretch/>
        </p:blipFill>
        <p:spPr bwMode="auto">
          <a:xfrm>
            <a:off x="2303528" y="2444414"/>
            <a:ext cx="8282027" cy="3390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35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562"/>
            <a:ext cx="10515600" cy="1325563"/>
          </a:xfrm>
        </p:spPr>
        <p:txBody>
          <a:bodyPr/>
          <a:lstStyle/>
          <a:p>
            <a:r>
              <a:rPr lang="th-TH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ea typeface="Calibri" panose="020F0502020204030204" pitchFamily="34" charset="0"/>
                <a:cs typeface="TH Krub" panose="02000506040000020004" pitchFamily="2" charset="-34"/>
              </a:rPr>
              <a:t>หมวด</a:t>
            </a:r>
            <a:r>
              <a:rPr lang="th-TH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ไขมันและน้ำมัน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6" y="1502351"/>
            <a:ext cx="9514501" cy="4778375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80975" algn="l"/>
                <a:tab pos="4230688" algn="l"/>
              </a:tabLst>
            </a:pPr>
            <a:endParaRPr lang="en-US" alt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42" y="1395125"/>
            <a:ext cx="1158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3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.</a:t>
            </a:r>
            <a:r>
              <a:rPr lang="en-US" sz="28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2800" dirty="0">
                <a:latin typeface="TH Krub" panose="02000506040000020004" pitchFamily="2" charset="-34"/>
                <a:cs typeface="TH Krub" panose="02000506040000020004" pitchFamily="2" charset="-34"/>
              </a:rPr>
              <a:t>ไขมันที่มีกรดไขมันไม่อิ่มตัวตำแหน่งเดียว ช่วยลดไขมันชนิดไม่ดี แต่อาจลดไขมันชนิดดีด้วยถ้ากินจำนวนมาก</a:t>
            </a:r>
            <a:endParaRPr lang="en-US" sz="28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00"/>
          <a:stretch/>
        </p:blipFill>
        <p:spPr bwMode="auto">
          <a:xfrm>
            <a:off x="2014209" y="2025571"/>
            <a:ext cx="8035608" cy="4761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75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47" y="0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การแลกเปลี่ยนและการเลือกอาหาร</a:t>
            </a:r>
            <a:endParaRPr lang="en-US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0" t="21138" r="1327" b="2362"/>
          <a:stretch/>
        </p:blipFill>
        <p:spPr bwMode="auto">
          <a:xfrm>
            <a:off x="1554990" y="1234912"/>
            <a:ext cx="9280764" cy="5359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4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1" y="309846"/>
            <a:ext cx="11445473" cy="807755"/>
          </a:xfrm>
          <a:ln w="38100">
            <a:solidFill>
              <a:srgbClr val="FF3399"/>
            </a:solidFill>
          </a:ln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ความสำคัญของ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การจัด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การด้านโภชนาการในผู้ที่เป็นเบาหวาน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8"/>
            <a:ext cx="10515600" cy="540731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Nutrition therapy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: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gold standard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(non-drug) to control blood glucose which can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reduce hemoglobin A1C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by 1.0% to 2.0%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and, when used with other components of diabetes care, can further improve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clinical and metabolic outcomes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(ADA, 2021).</a:t>
            </a:r>
          </a:p>
          <a:p>
            <a:endParaRPr lang="th-TH" sz="11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		</a:t>
            </a:r>
            <a:r>
              <a:rPr lang="th-TH" sz="36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ประโยชน์ของการควบคุมอาหารสำหรับผู้ป่วยเบาหวาน</a:t>
            </a:r>
          </a:p>
          <a:p>
            <a:pPr marL="0" indent="0">
              <a:buNone/>
            </a:pP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	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1. ช่วยให้น้ำหนักตัวอยู่ในเกณฑ์ปกติ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	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2. รักษาระดับน้ำตาลและไขมันในเลือดได้ใกล้เคียงค่าปกติ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	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3. ป้องกันโรคแทรกซ้อนต่าง ๆ จากเบาหวาน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	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4. ช่วยให้สุขภาพแข็งแรง </a:t>
            </a:r>
          </a:p>
          <a:p>
            <a:pPr marL="0" indent="0">
              <a:buNone/>
            </a:pP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2050" name="Picture 2" descr="YOU ARE WHAT YOU EAT – ROCKETFUEL NUTRITION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2" l="329" r="89474">
                        <a14:foregroundMark x1="36184" y1="4048" x2="33882" y2="9881"/>
                        <a14:foregroundMark x1="33882" y1="9881" x2="34539" y2="11310"/>
                        <a14:foregroundMark x1="33224" y1="13571" x2="33224" y2="13571"/>
                        <a14:foregroundMark x1="25658" y1="18452" x2="25658" y2="18452"/>
                        <a14:foregroundMark x1="31250" y1="17143" x2="31250" y2="17143"/>
                        <a14:foregroundMark x1="15789" y1="18929" x2="15789" y2="18929"/>
                        <a14:foregroundMark x1="12500" y1="22381" x2="12500" y2="22381"/>
                        <a14:foregroundMark x1="13158" y1="26667" x2="13158" y2="26667"/>
                        <a14:foregroundMark x1="13158" y1="28690" x2="13158" y2="28690"/>
                        <a14:backgroundMark x1="10855" y1="29524" x2="10855" y2="29524"/>
                        <a14:backgroundMark x1="13158" y1="27976" x2="15132" y2="27262"/>
                        <a14:backgroundMark x1="12500" y1="25238" x2="12500" y2="2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1599" y="2842035"/>
            <a:ext cx="1560946" cy="407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OU ARE WHAT YOU EAT – ROCKETFUEL NUTRITI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9881" l="3618" r="98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988" y="3129380"/>
            <a:ext cx="1748773" cy="37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 dirty="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 dirty="0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8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189" y="84841"/>
            <a:ext cx="10403759" cy="685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8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 descr="SUC30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71" y="0"/>
            <a:ext cx="4812478" cy="6876514"/>
          </a:xfrm>
          <a:prstGeom prst="rect">
            <a:avLst/>
          </a:prstGeom>
          <a:noFill/>
        </p:spPr>
      </p:pic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6476214" y="2282631"/>
            <a:ext cx="5209888" cy="3373451"/>
          </a:xfrm>
          <a:prstGeom prst="wedgeRoundRectCallout">
            <a:avLst>
              <a:gd name="adj1" fmla="val -136500"/>
              <a:gd name="adj2" fmla="val -14788"/>
              <a:gd name="adj3" fmla="val 16667"/>
            </a:avLst>
          </a:prstGeom>
          <a:noFill/>
          <a:ln w="38100">
            <a:solidFill>
              <a:srgbClr val="3399FF"/>
            </a:solidFill>
            <a:prstDash val="sysDash"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 sz="4000" b="1" dirty="0">
                <a:latin typeface="TH Krub" panose="02000506040000020004" pitchFamily="2" charset="-34"/>
                <a:cs typeface="TH Krub" panose="02000506040000020004" pitchFamily="2" charset="-34"/>
              </a:rPr>
              <a:t>ให้เลือกชนิดที่มีปริมาณ</a:t>
            </a:r>
            <a:endParaRPr lang="en-US" sz="40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algn="ctr"/>
            <a:r>
              <a:rPr lang="th-TH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มีใยอาหารมาก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ๆ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ไขมันโค</a:t>
            </a:r>
            <a:r>
              <a:rPr lang="th-T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เลสเ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ตอรอล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น้ำตาล โซเดียม</a:t>
            </a:r>
            <a:r>
              <a:rPr lang="th-TH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น้อยๆ</a:t>
            </a:r>
            <a:endParaRPr lang="th-TH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972226" y="780361"/>
            <a:ext cx="72197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การอ่านข้อมูลโภชนาการข้างกล่องผลิตภัณฑ์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659877" y="2956185"/>
            <a:ext cx="2894028" cy="64294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66358" y="6500774"/>
            <a:ext cx="4114800" cy="365125"/>
          </a:xfrm>
        </p:spPr>
        <p:txBody>
          <a:bodyPr/>
          <a:lstStyle/>
          <a:p>
            <a:r>
              <a:rPr lang="en-US" sz="1800" b="1" dirty="0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September 25th,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6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722" y="-9430"/>
            <a:ext cx="7155874" cy="66034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September 25th,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7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966" y="1"/>
            <a:ext cx="6069167" cy="690841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One day nutrition for nurses September 25th,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0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6628"/>
            <a:ext cx="12192000" cy="58284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  </a:t>
            </a:r>
            <a:r>
              <a:rPr lang="en-US" dirty="0">
                <a:latin typeface="TH Krub" panose="02000506040000020004" pitchFamily="2" charset="-34"/>
                <a:cs typeface="TH Krub" panose="02000506040000020004" pitchFamily="2" charset="-34"/>
              </a:rPr>
              <a:t>September 25th,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4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777" y="-122"/>
            <a:ext cx="9900445" cy="685812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08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63" y="10278"/>
            <a:ext cx="9915252" cy="684772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38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53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" y="0"/>
            <a:ext cx="12191998" cy="68579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82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349" y="168084"/>
            <a:ext cx="9760363" cy="668991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1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602405" cy="803564"/>
          </a:xfrm>
          <a:ln w="38100">
            <a:solidFill>
              <a:srgbClr val="FF3399"/>
            </a:solidFill>
          </a:ln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หลักการใน</a:t>
            </a:r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การจัด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การด้านโภชนาการในผู้ที่เป็นเบาหวาน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750"/>
            <a:ext cx="1084161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1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. กินอาหารให้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ตรงเวลา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และวันละ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3 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มื้อ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ใน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ปริมาณที่ใกล้เคียงกัน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ทุกมื้อทุกวัน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   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ไม่งดอาหารมื้อใดมื้อหนึ่ง และไม่กินจุบจิบ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2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. 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กินอาหารครบ </a:t>
            </a: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6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หมวด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ได้แก่ ข้าว/แป้ง เนื้อสัตว์ ไขมัน ผัก ผลไม้ และนมไขมันต่ำในปริมาณที่พอเหมาะ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3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. 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หลีกเลี่ยงขนม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ของหวาน น้ำหวาน น้ำตาล น้ำอัดลม น้ำผลไม้ น้ำผึ้ง ถ้าชอบหวานให้ใช้น้ำตาลเทียมแทน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4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. 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หลีกเลี่ยง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เหล้า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เบียร์ ไวน์ 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เครื่องดื่มที่มีแอลกอฮอล์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ทุกชนิด และเครื่องดื่มบำรุงกำลัง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5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. ควรงดหรือ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หลีกเลี่ยง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อาหารที่มีรสเค็ม/ อาหารที่มี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โซเดียมสูง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ได้แก่ เกลือ น้ำปลา ซอส ผงปรุงรส ผงชูรส น้ำมันหอย ผงฟู ปลากระป๋อง ปะหมี่สำเร็จรูป และอาหารหมักดอง เป็นต้น เพื่อป้องกันความเสี่ยงจากโรคไตและความดันโลหิตสูง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19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8" b="9182"/>
          <a:stretch/>
        </p:blipFill>
        <p:spPr>
          <a:xfrm>
            <a:off x="2144597" y="25319"/>
            <a:ext cx="7687559" cy="683268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32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981" y="2592371"/>
            <a:ext cx="4442844" cy="41760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92" y="2592371"/>
            <a:ext cx="10515600" cy="42656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ถ้าท่านได้รับการวินิจฉัยว่าเบาหวาน จงตอบคำถามว่าท่าน</a:t>
            </a:r>
          </a:p>
          <a:p>
            <a:endParaRPr lang="th-TH" sz="8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1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จะกิน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อะไร</a:t>
            </a:r>
          </a:p>
          <a:p>
            <a:pPr lvl="1"/>
            <a:endParaRPr lang="th-TH" sz="3200" b="1" dirty="0">
              <a:solidFill>
                <a:srgbClr val="FF3399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1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จะกิน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เท่าไหร่</a:t>
            </a:r>
          </a:p>
          <a:p>
            <a:pPr lvl="1"/>
            <a:endParaRPr lang="th-TH" sz="3200" b="1" dirty="0">
              <a:solidFill>
                <a:srgbClr val="FF3399"/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lvl="1"/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จะกิน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อย่างไร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/</a:t>
            </a:r>
            <a:r>
              <a:rPr lang="th-TH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เมื่อไหร่</a:t>
            </a:r>
          </a:p>
          <a:p>
            <a:endParaRPr lang="en-US" dirty="0"/>
          </a:p>
        </p:txBody>
      </p:sp>
      <p:pic>
        <p:nvPicPr>
          <p:cNvPr id="10242" name="Picture 2" descr="Quiz In Comic Pop Art Style Quiz Brainy Game Word Vector Illustration  Design Stock Illustration - Download Image Now - iStoc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269" y="-14505"/>
            <a:ext cx="3551712" cy="263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58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45"/>
            <a:ext cx="10515600" cy="1136073"/>
          </a:xfrm>
        </p:spPr>
        <p:txBody>
          <a:bodyPr/>
          <a:lstStyle/>
          <a:p>
            <a:r>
              <a:rPr 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For more information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4351338"/>
          </a:xfrm>
        </p:spPr>
        <p:txBody>
          <a:bodyPr/>
          <a:lstStyle/>
          <a:p>
            <a:r>
              <a:rPr lang="th-TH" dirty="0">
                <a:hlinkClick r:id="rId2"/>
              </a:rPr>
              <a:t>รายวิชา: การดูแลตนเอง สำหรับผู้ป่วยโรคเบาหวาน (</a:t>
            </a:r>
            <a:r>
              <a:rPr lang="en-US" dirty="0">
                <a:hlinkClick r:id="rId2"/>
              </a:rPr>
              <a:t>cmu.ac.th)</a:t>
            </a:r>
            <a:endParaRPr lang="th-TH" dirty="0"/>
          </a:p>
          <a:p>
            <a:r>
              <a:rPr lang="en-US" dirty="0"/>
              <a:t>https://elearning.cmu.ac.th/course/view.php?id=5154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541" y="2216727"/>
            <a:ext cx="7717497" cy="43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37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For more information</a:t>
            </a:r>
          </a:p>
        </p:txBody>
      </p:sp>
      <p:pic>
        <p:nvPicPr>
          <p:cNvPr id="14338" name="Picture 2" descr="สมาคมผู้ให้ความรู้โรคเบาหวาน พ.ศ. ๒๕๔๑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818" y="1849498"/>
            <a:ext cx="5814403" cy="10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ไม่มีคำอธิบายรูปภาพ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442" y="3059652"/>
            <a:ext cx="4638470" cy="32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ไม่มีคำอธิบายรูปภาพ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654" y="3113166"/>
            <a:ext cx="3572104" cy="33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0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3963"/>
            <a:ext cx="5682672" cy="840509"/>
          </a:xfrm>
          <a:ln w="38100">
            <a:solidFill>
              <a:srgbClr val="FF3399"/>
            </a:solidFill>
          </a:ln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อาหารสำหรับผู้ที่เป็นเบาหวาน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2050" name="Picture 2" descr="Diabetes Diet: The Best Way to Eat for Type 2 Diabetes - Three diet  strategies to help anyone diagnosed with prediabetes or type 2 diabetes  become wiser about controlling your blood sugar,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99" y="1258743"/>
            <a:ext cx="5682673" cy="46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lthy Eating: It´s A Lifestyle, Prepare Delicious And Nutritious Foods  With Amazing Ingredients 20 Easy Recipes For Making Tasty Food (Healthy  Food, Diet, Lose Weight, Cookbook, Lifestyle.) - Kindle edition by Maureen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827" y="427526"/>
            <a:ext cx="4224771" cy="54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71" y="5977064"/>
            <a:ext cx="11896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Diabetic diet for people with Diabetes = 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Healthy diet for everyone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3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ธงโภชนาการ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1457" y="0"/>
            <a:ext cx="6926652" cy="68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47" y="5407821"/>
            <a:ext cx="3235036" cy="1325563"/>
          </a:xfrm>
        </p:spPr>
        <p:txBody>
          <a:bodyPr/>
          <a:lstStyle/>
          <a:p>
            <a:r>
              <a:rPr lang="th-TH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ธงโภชนาการ</a:t>
            </a:r>
            <a:endParaRPr lang="en-US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7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18" y="420544"/>
            <a:ext cx="10515600" cy="1075748"/>
          </a:xfrm>
        </p:spPr>
        <p:txBody>
          <a:bodyPr/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วิธีการจัดการด้านโภชนาการในผู้ที่เป็นเบาหวาน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90078928"/>
              </p:ext>
            </p:extLst>
          </p:nvPr>
        </p:nvGraphicFramePr>
        <p:xfrm>
          <a:off x="531091" y="1026681"/>
          <a:ext cx="11383818" cy="58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1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วิธีการจัดการด้านโภชนาการในผู้ที่เป็นเบาหวาน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70" y="160395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ประเมินภาวะโภชนาการ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- Body mass index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(BMI)</a:t>
            </a:r>
            <a:endParaRPr lang="th-TH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- MNA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- Laboratory</a:t>
            </a:r>
          </a:p>
          <a:p>
            <a:pPr marL="0" indent="0">
              <a:buNone/>
            </a:pP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	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ผลการประเมินจะบอก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under/ normal/ over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47" y="3283364"/>
            <a:ext cx="4941453" cy="99251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Krub" panose="02000506040000020004" pitchFamily="2" charset="-34"/>
                <a:cs typeface="TH Krub" panose="02000506040000020004" pitchFamily="2" charset="-34"/>
              </a:rPr>
              <a:t>วิธีการจัดการด้านโภชนาการในผู้ที่เป็นเบาหวาน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2. 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คำนวณพลังงานที่ร่างกายต้องการต่อวัน</a:t>
            </a:r>
            <a:endParaRPr lang="en-US" sz="3200" b="1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FF3399"/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Step 1 </a:t>
            </a:r>
            <a:r>
              <a:rPr lang="en-US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:</a:t>
            </a:r>
            <a:r>
              <a:rPr lang="th-TH" sz="3200" b="1" dirty="0">
                <a:latin typeface="TH Krub" panose="02000506040000020004" pitchFamily="2" charset="-34"/>
                <a:cs typeface="TH Krub" panose="02000506040000020004" pitchFamily="2" charset="-34"/>
              </a:rPr>
              <a:t>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คำนวณ </a:t>
            </a:r>
            <a:r>
              <a:rPr lang="en-US" sz="3200" dirty="0">
                <a:latin typeface="TH Krub" panose="02000506040000020004" pitchFamily="2" charset="-34"/>
                <a:cs typeface="TH Krub" panose="02000506040000020004" pitchFamily="2" charset="-34"/>
              </a:rPr>
              <a:t>BMI </a:t>
            </a:r>
            <a:r>
              <a:rPr lang="th-TH" sz="3200" dirty="0">
                <a:latin typeface="TH Krub" panose="02000506040000020004" pitchFamily="2" charset="-34"/>
                <a:cs typeface="TH Krub" panose="02000506040000020004" pitchFamily="2" charset="-34"/>
              </a:rPr>
              <a:t>แปลผล</a:t>
            </a:r>
            <a:endParaRPr lang="en-US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fontAlgn="base"/>
            <a:endParaRPr lang="th-TH" dirty="0"/>
          </a:p>
          <a:p>
            <a:pPr fontAlgn="base"/>
            <a:endParaRPr lang="th-TH" dirty="0"/>
          </a:p>
          <a:p>
            <a:pPr fontAlgn="base"/>
            <a:endParaRPr lang="en-US" dirty="0"/>
          </a:p>
          <a:p>
            <a:pPr marL="0" indent="0">
              <a:buNone/>
            </a:pPr>
            <a:endParaRPr lang="th-TH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  <a:p>
            <a:pPr marL="0" indent="0">
              <a:buNone/>
            </a:pPr>
            <a:endParaRPr lang="th-TH" sz="3200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27" y="3232147"/>
            <a:ext cx="7460886" cy="302087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Krub" panose="02000506040000020004" pitchFamily="2" charset="-34"/>
                <a:cs typeface="TH Krub" panose="02000506040000020004" pitchFamily="2" charset="-34"/>
              </a:rPr>
              <a:t>One day nutrition for nurses 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September 25</a:t>
            </a:r>
            <a:r>
              <a:rPr lang="en-US" sz="1400" b="1" baseline="30000">
                <a:latin typeface="TH Krub" panose="02000506040000020004" pitchFamily="2" charset="-34"/>
                <a:cs typeface="TH Krub" panose="02000506040000020004" pitchFamily="2" charset="-34"/>
              </a:rPr>
              <a:t>th</a:t>
            </a:r>
            <a:r>
              <a:rPr lang="en-US" sz="1400" b="1">
                <a:latin typeface="TH Krub" panose="02000506040000020004" pitchFamily="2" charset="-34"/>
                <a:cs typeface="TH Krub" panose="02000506040000020004" pitchFamily="2" charset="-34"/>
              </a:rPr>
              <a:t>, 2021</a:t>
            </a:r>
            <a:endParaRPr lang="en-US" b="1" dirty="0"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6461-C680-4B30-8E80-87C607960D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</TotalTime>
  <Words>1897</Words>
  <Application>Microsoft Office PowerPoint</Application>
  <PresentationFormat>Widescreen</PresentationFormat>
  <Paragraphs>308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Angsana New</vt:lpstr>
      <vt:lpstr>Arial</vt:lpstr>
      <vt:lpstr>Calibri</vt:lpstr>
      <vt:lpstr>Calibri Light</vt:lpstr>
      <vt:lpstr>Cordia New</vt:lpstr>
      <vt:lpstr>CordiaUPC</vt:lpstr>
      <vt:lpstr>TH Krub</vt:lpstr>
      <vt:lpstr>TH SarabunPSK</vt:lpstr>
      <vt:lpstr>Wingdings</vt:lpstr>
      <vt:lpstr>Office Theme</vt:lpstr>
      <vt:lpstr>Slide</vt:lpstr>
      <vt:lpstr>Photo Editor Photo</vt:lpstr>
      <vt:lpstr>Nutrition Management  in DM Patient</vt:lpstr>
      <vt:lpstr>Topics of presentation</vt:lpstr>
      <vt:lpstr>ความสำคัญของการจัดการด้านโภชนาการในผู้ที่เป็นเบาหวาน</vt:lpstr>
      <vt:lpstr>หลักการในการจัดการด้านโภชนาการในผู้ที่เป็นเบาหวาน</vt:lpstr>
      <vt:lpstr>อาหารสำหรับผู้ที่เป็นเบาหวาน</vt:lpstr>
      <vt:lpstr>ธงโภชนาการ</vt:lpstr>
      <vt:lpstr>วิธีการจัดการด้านโภชนาการในผู้ที่เป็นเบาหวาน</vt:lpstr>
      <vt:lpstr>วิธีการจัดการด้านโภชนาการในผู้ที่เป็นเบาหวาน</vt:lpstr>
      <vt:lpstr>วิธีการจัดการด้านโภชนาการในผู้ที่เป็นเบาหวาน</vt:lpstr>
      <vt:lpstr>วิธีการจัดการด้านโภชนาการในผู้ที่เป็นเบาหวาน</vt:lpstr>
      <vt:lpstr>วิธีการจัดการด้านโภชนาการในผู้ที่เป็นเบาหวาน</vt:lpstr>
      <vt:lpstr>กำหนดสัดส่วนอาหารต่อมื้อ</vt:lpstr>
      <vt:lpstr>วิธีการจัดการด้านโภชนาการในผู้ที่เป็นเบาหวาน</vt:lpstr>
      <vt:lpstr>อาหารสำหรับผู้ป่วยเบาหวาน</vt:lpstr>
      <vt:lpstr>หมวดข้าว/แป้ง </vt:lpstr>
      <vt:lpstr>PowerPoint Presentation</vt:lpstr>
      <vt:lpstr>PowerPoint Presentation</vt:lpstr>
      <vt:lpstr>PowerPoint Presentation</vt:lpstr>
      <vt:lpstr>หมวดพืชผัก</vt:lpstr>
      <vt:lpstr>หมวดผลไม้ </vt:lpstr>
      <vt:lpstr>PowerPoint Presentation</vt:lpstr>
      <vt:lpstr>หมวดเนื้อสัตว์และอาหารทดแทนเนื้อสัตว์ </vt:lpstr>
      <vt:lpstr>หมวดเนื้อสัตว์และอาหารทดแทนเนื้อสัตว์ </vt:lpstr>
      <vt:lpstr>หมวดเนื้อสัตว์และอาหารทดแทนเนื้อสัตว์ </vt:lpstr>
      <vt:lpstr>หมวดนมและผลิตภัณฑ์จากนม </vt:lpstr>
      <vt:lpstr>หมวดไขมันและน้ำมัน </vt:lpstr>
      <vt:lpstr>หมวดไขมันและน้ำมัน </vt:lpstr>
      <vt:lpstr>หมวดไขมันและน้ำมัน </vt:lpstr>
      <vt:lpstr>การแลกเปลี่ยนและการเลือกอาหาร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Management in DM Patient</dc:title>
  <dc:creator>Lenovo</dc:creator>
  <cp:lastModifiedBy>WEERAPONG TANAWONG-UDOM</cp:lastModifiedBy>
  <cp:revision>94</cp:revision>
  <dcterms:created xsi:type="dcterms:W3CDTF">2021-08-19T11:17:44Z</dcterms:created>
  <dcterms:modified xsi:type="dcterms:W3CDTF">2021-08-23T08:18:48Z</dcterms:modified>
</cp:coreProperties>
</file>